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1" r:id="rId3"/>
    <p:sldId id="271" r:id="rId4"/>
    <p:sldId id="304" r:id="rId5"/>
    <p:sldId id="281" r:id="rId6"/>
    <p:sldId id="287" r:id="rId7"/>
    <p:sldId id="404" r:id="rId8"/>
    <p:sldId id="406" r:id="rId9"/>
    <p:sldId id="405" r:id="rId10"/>
    <p:sldId id="407" r:id="rId11"/>
    <p:sldId id="408" r:id="rId12"/>
    <p:sldId id="409" r:id="rId13"/>
    <p:sldId id="410" r:id="rId14"/>
    <p:sldId id="411" r:id="rId15"/>
    <p:sldId id="412" r:id="rId16"/>
    <p:sldId id="413" r:id="rId17"/>
    <p:sldId id="392" r:id="rId18"/>
    <p:sldId id="39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ED9"/>
    <a:srgbClr val="FF0062"/>
    <a:srgbClr val="4FEF99"/>
    <a:srgbClr val="C638B8"/>
    <a:srgbClr val="A32F98"/>
    <a:srgbClr val="B333A7"/>
    <a:srgbClr val="B131A5"/>
    <a:srgbClr val="CC48BF"/>
    <a:srgbClr val="D466CA"/>
    <a:srgbClr val="8828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Picture Placeholder 18"/>
          <p:cNvSpPr>
            <a:spLocks noGrp="1"/>
          </p:cNvSpPr>
          <p:nvPr>
            <p:ph type="pic" sz="quarter" idx="10"/>
          </p:nvPr>
        </p:nvSpPr>
        <p:spPr>
          <a:xfrm>
            <a:off x="6274748" y="1401663"/>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1"/>
          </p:nvPr>
        </p:nvSpPr>
        <p:spPr>
          <a:xfrm>
            <a:off x="6307936" y="2882978"/>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12"/>
          </p:nvPr>
        </p:nvSpPr>
        <p:spPr>
          <a:xfrm>
            <a:off x="6341124" y="4364293"/>
            <a:ext cx="1593217" cy="1092046"/>
          </a:xfrm>
          <a:custGeom>
            <a:avLst/>
            <a:gdLst>
              <a:gd name="connsiteX0" fmla="*/ 139127 w 1593217"/>
              <a:gd name="connsiteY0" fmla="*/ 0 h 1092046"/>
              <a:gd name="connsiteX1" fmla="*/ 1454090 w 1593217"/>
              <a:gd name="connsiteY1" fmla="*/ 0 h 1092046"/>
              <a:gd name="connsiteX2" fmla="*/ 1593217 w 1593217"/>
              <a:gd name="connsiteY2" fmla="*/ 139127 h 1092046"/>
              <a:gd name="connsiteX3" fmla="*/ 1593217 w 1593217"/>
              <a:gd name="connsiteY3" fmla="*/ 952919 h 1092046"/>
              <a:gd name="connsiteX4" fmla="*/ 1454090 w 1593217"/>
              <a:gd name="connsiteY4" fmla="*/ 1092046 h 1092046"/>
              <a:gd name="connsiteX5" fmla="*/ 139127 w 1593217"/>
              <a:gd name="connsiteY5" fmla="*/ 1092046 h 1092046"/>
              <a:gd name="connsiteX6" fmla="*/ 0 w 1593217"/>
              <a:gd name="connsiteY6" fmla="*/ 952919 h 1092046"/>
              <a:gd name="connsiteX7" fmla="*/ 0 w 1593217"/>
              <a:gd name="connsiteY7" fmla="*/ 139127 h 1092046"/>
              <a:gd name="connsiteX8" fmla="*/ 139127 w 1593217"/>
              <a:gd name="connsiteY8" fmla="*/ 0 h 10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217" h="1092046">
                <a:moveTo>
                  <a:pt x="139127" y="0"/>
                </a:moveTo>
                <a:lnTo>
                  <a:pt x="1454090" y="0"/>
                </a:lnTo>
                <a:cubicBezTo>
                  <a:pt x="1530928" y="0"/>
                  <a:pt x="1593217" y="62289"/>
                  <a:pt x="1593217" y="139127"/>
                </a:cubicBezTo>
                <a:lnTo>
                  <a:pt x="1593217" y="952919"/>
                </a:lnTo>
                <a:cubicBezTo>
                  <a:pt x="1593217" y="1029757"/>
                  <a:pt x="1530928" y="1092046"/>
                  <a:pt x="1454090" y="1092046"/>
                </a:cubicBezTo>
                <a:lnTo>
                  <a:pt x="139127" y="1092046"/>
                </a:lnTo>
                <a:cubicBezTo>
                  <a:pt x="62289" y="1092046"/>
                  <a:pt x="0" y="1029757"/>
                  <a:pt x="0" y="952919"/>
                </a:cubicBezTo>
                <a:lnTo>
                  <a:pt x="0" y="139127"/>
                </a:lnTo>
                <a:cubicBezTo>
                  <a:pt x="0" y="62289"/>
                  <a:pt x="62289" y="0"/>
                  <a:pt x="13912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700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360"/>
                                          </p:val>
                                        </p:tav>
                                        <p:tav tm="100000">
                                          <p:val>
                                            <p:fltVal val="0"/>
                                          </p:val>
                                        </p:tav>
                                      </p:tavLst>
                                    </p:anim>
                                    <p:animEffect transition="in" filter="fade">
                                      <p:cBhvr>
                                        <p:cTn id="10" dur="1000"/>
                                        <p:tgtEl>
                                          <p:spTgt spid="19"/>
                                        </p:tgtEl>
                                      </p:cBhvr>
                                    </p:animEffect>
                                  </p:childTnLst>
                                </p:cTn>
                              </p:par>
                              <p:par>
                                <p:cTn id="11" presetID="49" presetClass="entr" presetSubtype="0" decel="100000" fill="hold" grpId="0" nodeType="withEffect" nodePh="1">
                                  <p:stCondLst>
                                    <p:cond delay="910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360"/>
                                          </p:val>
                                        </p:tav>
                                        <p:tav tm="100000">
                                          <p:val>
                                            <p:fltVal val="0"/>
                                          </p:val>
                                        </p:tav>
                                      </p:tavLst>
                                    </p:anim>
                                    <p:animEffect transition="in" filter="fade">
                                      <p:cBhvr>
                                        <p:cTn id="16" dur="1000"/>
                                        <p:tgtEl>
                                          <p:spTgt spid="21"/>
                                        </p:tgtEl>
                                      </p:cBhvr>
                                    </p:animEffect>
                                  </p:childTnLst>
                                </p:cTn>
                              </p:par>
                              <p:par>
                                <p:cTn id="17" presetID="49" presetClass="entr" presetSubtype="0" decel="100000" fill="hold" grpId="0" nodeType="withEffect" nodePh="1">
                                  <p:stCondLst>
                                    <p:cond delay="11200"/>
                                  </p:stCondLst>
                                  <p:endCondLst>
                                    <p:cond evt="begin" delay="0">
                                      <p:tn val="17"/>
                                    </p:cond>
                                  </p:end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fltVal val="0"/>
                                          </p:val>
                                        </p:tav>
                                        <p:tav tm="100000">
                                          <p:val>
                                            <p:strVal val="#ppt_w"/>
                                          </p:val>
                                        </p:tav>
                                      </p:tavLst>
                                    </p:anim>
                                    <p:anim calcmode="lin" valueType="num">
                                      <p:cBhvr>
                                        <p:cTn id="20" dur="1000" fill="hold"/>
                                        <p:tgtEl>
                                          <p:spTgt spid="23"/>
                                        </p:tgtEl>
                                        <p:attrNameLst>
                                          <p:attrName>ppt_h</p:attrName>
                                        </p:attrNameLst>
                                      </p:cBhvr>
                                      <p:tavLst>
                                        <p:tav tm="0">
                                          <p:val>
                                            <p:fltVal val="0"/>
                                          </p:val>
                                        </p:tav>
                                        <p:tav tm="100000">
                                          <p:val>
                                            <p:strVal val="#ppt_h"/>
                                          </p:val>
                                        </p:tav>
                                      </p:tavLst>
                                    </p:anim>
                                    <p:anim calcmode="lin" valueType="num">
                                      <p:cBhvr>
                                        <p:cTn id="21" dur="1000" fill="hold"/>
                                        <p:tgtEl>
                                          <p:spTgt spid="23"/>
                                        </p:tgtEl>
                                        <p:attrNameLst>
                                          <p:attrName>style.rotation</p:attrName>
                                        </p:attrNameLst>
                                      </p:cBhvr>
                                      <p:tavLst>
                                        <p:tav tm="0">
                                          <p:val>
                                            <p:fltVal val="360"/>
                                          </p:val>
                                        </p:tav>
                                        <p:tav tm="100000">
                                          <p:val>
                                            <p:fltVal val="0"/>
                                          </p:val>
                                        </p:tav>
                                      </p:tavLst>
                                    </p:anim>
                                    <p:animEffect transition="in" filter="fade">
                                      <p:cBhvr>
                                        <p:cTn id="2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092652" y="1756244"/>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4737875" y="1756244"/>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8383097" y="1756243"/>
            <a:ext cx="2716253" cy="1770589"/>
          </a:xfrm>
          <a:custGeom>
            <a:avLst/>
            <a:gdLst>
              <a:gd name="connsiteX0" fmla="*/ 225573 w 2716253"/>
              <a:gd name="connsiteY0" fmla="*/ 0 h 1770589"/>
              <a:gd name="connsiteX1" fmla="*/ 2490680 w 2716253"/>
              <a:gd name="connsiteY1" fmla="*/ 0 h 1770589"/>
              <a:gd name="connsiteX2" fmla="*/ 2716253 w 2716253"/>
              <a:gd name="connsiteY2" fmla="*/ 225573 h 1770589"/>
              <a:gd name="connsiteX3" fmla="*/ 2716253 w 2716253"/>
              <a:gd name="connsiteY3" fmla="*/ 1545016 h 1770589"/>
              <a:gd name="connsiteX4" fmla="*/ 2490680 w 2716253"/>
              <a:gd name="connsiteY4" fmla="*/ 1770589 h 1770589"/>
              <a:gd name="connsiteX5" fmla="*/ 225573 w 2716253"/>
              <a:gd name="connsiteY5" fmla="*/ 1770589 h 1770589"/>
              <a:gd name="connsiteX6" fmla="*/ 0 w 2716253"/>
              <a:gd name="connsiteY6" fmla="*/ 1545016 h 1770589"/>
              <a:gd name="connsiteX7" fmla="*/ 0 w 2716253"/>
              <a:gd name="connsiteY7" fmla="*/ 225573 h 1770589"/>
              <a:gd name="connsiteX8" fmla="*/ 225573 w 2716253"/>
              <a:gd name="connsiteY8" fmla="*/ 0 h 177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6253" h="1770589">
                <a:moveTo>
                  <a:pt x="225573" y="0"/>
                </a:moveTo>
                <a:lnTo>
                  <a:pt x="2490680" y="0"/>
                </a:lnTo>
                <a:cubicBezTo>
                  <a:pt x="2615261" y="0"/>
                  <a:pt x="2716253" y="100992"/>
                  <a:pt x="2716253" y="225573"/>
                </a:cubicBezTo>
                <a:lnTo>
                  <a:pt x="2716253" y="1545016"/>
                </a:lnTo>
                <a:cubicBezTo>
                  <a:pt x="2716253" y="1669597"/>
                  <a:pt x="2615261" y="1770589"/>
                  <a:pt x="2490680" y="1770589"/>
                </a:cubicBezTo>
                <a:lnTo>
                  <a:pt x="225573" y="1770589"/>
                </a:lnTo>
                <a:cubicBezTo>
                  <a:pt x="100992" y="1770589"/>
                  <a:pt x="0" y="1669597"/>
                  <a:pt x="0" y="1545016"/>
                </a:cubicBezTo>
                <a:lnTo>
                  <a:pt x="0" y="225573"/>
                </a:lnTo>
                <a:cubicBezTo>
                  <a:pt x="0" y="100992"/>
                  <a:pt x="100992" y="0"/>
                  <a:pt x="22557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20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40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360"/>
                                          </p:val>
                                        </p:tav>
                                        <p:tav tm="100000">
                                          <p:val>
                                            <p:fltVal val="0"/>
                                          </p:val>
                                        </p:tav>
                                      </p:tavLst>
                                    </p:anim>
                                    <p:animEffect transition="in" filter="fade">
                                      <p:cBhvr>
                                        <p:cTn id="16" dur="1000"/>
                                        <p:tgtEl>
                                          <p:spTgt spid="14"/>
                                        </p:tgtEl>
                                      </p:cBhvr>
                                    </p:animEffect>
                                  </p:childTnLst>
                                </p:cTn>
                              </p:par>
                              <p:par>
                                <p:cTn id="17" presetID="49" presetClass="entr" presetSubtype="0" decel="100000" fill="hold" grpId="0" nodeType="withEffect" nodePh="1">
                                  <p:stCondLst>
                                    <p:cond delay="60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1917340"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7"/>
          </p:nvPr>
        </p:nvSpPr>
        <p:spPr>
          <a:xfrm>
            <a:off x="5293402"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8669465" y="1728291"/>
            <a:ext cx="2774977" cy="3089248"/>
          </a:xfrm>
          <a:custGeom>
            <a:avLst/>
            <a:gdLst>
              <a:gd name="connsiteX0" fmla="*/ 110888 w 2774977"/>
              <a:gd name="connsiteY0" fmla="*/ 0 h 3089248"/>
              <a:gd name="connsiteX1" fmla="*/ 2664089 w 2774977"/>
              <a:gd name="connsiteY1" fmla="*/ 0 h 3089248"/>
              <a:gd name="connsiteX2" fmla="*/ 2774977 w 2774977"/>
              <a:gd name="connsiteY2" fmla="*/ 110888 h 3089248"/>
              <a:gd name="connsiteX3" fmla="*/ 2774977 w 2774977"/>
              <a:gd name="connsiteY3" fmla="*/ 2978360 h 3089248"/>
              <a:gd name="connsiteX4" fmla="*/ 2664089 w 2774977"/>
              <a:gd name="connsiteY4" fmla="*/ 3089248 h 3089248"/>
              <a:gd name="connsiteX5" fmla="*/ 110888 w 2774977"/>
              <a:gd name="connsiteY5" fmla="*/ 3089248 h 3089248"/>
              <a:gd name="connsiteX6" fmla="*/ 0 w 2774977"/>
              <a:gd name="connsiteY6" fmla="*/ 2978360 h 3089248"/>
              <a:gd name="connsiteX7" fmla="*/ 0 w 2774977"/>
              <a:gd name="connsiteY7" fmla="*/ 110888 h 3089248"/>
              <a:gd name="connsiteX8" fmla="*/ 110888 w 2774977"/>
              <a:gd name="connsiteY8" fmla="*/ 0 h 308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4977" h="3089248">
                <a:moveTo>
                  <a:pt x="110888" y="0"/>
                </a:moveTo>
                <a:lnTo>
                  <a:pt x="2664089" y="0"/>
                </a:lnTo>
                <a:cubicBezTo>
                  <a:pt x="2725331" y="0"/>
                  <a:pt x="2774977" y="49646"/>
                  <a:pt x="2774977" y="110888"/>
                </a:cubicBezTo>
                <a:lnTo>
                  <a:pt x="2774977" y="2978360"/>
                </a:lnTo>
                <a:cubicBezTo>
                  <a:pt x="2774977" y="3039602"/>
                  <a:pt x="2725331" y="3089248"/>
                  <a:pt x="2664089" y="3089248"/>
                </a:cubicBezTo>
                <a:lnTo>
                  <a:pt x="110888" y="3089248"/>
                </a:lnTo>
                <a:cubicBezTo>
                  <a:pt x="49646" y="3089248"/>
                  <a:pt x="0" y="3039602"/>
                  <a:pt x="0" y="2978360"/>
                </a:cubicBezTo>
                <a:lnTo>
                  <a:pt x="0" y="110888"/>
                </a:lnTo>
                <a:cubicBezTo>
                  <a:pt x="0" y="49646"/>
                  <a:pt x="49646" y="0"/>
                  <a:pt x="110888"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13" name="Picture Placeholder 12"/>
          <p:cNvSpPr>
            <a:spLocks noGrp="1"/>
          </p:cNvSpPr>
          <p:nvPr>
            <p:ph type="pic" sz="quarter" idx="16"/>
          </p:nvPr>
        </p:nvSpPr>
        <p:spPr>
          <a:xfrm>
            <a:off x="2031024"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7"/>
          </p:nvPr>
        </p:nvSpPr>
        <p:spPr>
          <a:xfrm>
            <a:off x="5470282"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8"/>
          </p:nvPr>
        </p:nvSpPr>
        <p:spPr>
          <a:xfrm>
            <a:off x="8909540" y="1939157"/>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9"/>
          </p:nvPr>
        </p:nvSpPr>
        <p:spPr>
          <a:xfrm>
            <a:off x="8909541"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20"/>
          </p:nvPr>
        </p:nvSpPr>
        <p:spPr>
          <a:xfrm>
            <a:off x="5470283"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5" name="Picture Placeholder 24"/>
          <p:cNvSpPr>
            <a:spLocks noGrp="1"/>
          </p:cNvSpPr>
          <p:nvPr>
            <p:ph type="pic" sz="quarter" idx="21"/>
          </p:nvPr>
        </p:nvSpPr>
        <p:spPr>
          <a:xfrm>
            <a:off x="2031024" y="3575174"/>
            <a:ext cx="2494085" cy="1440732"/>
          </a:xfrm>
          <a:custGeom>
            <a:avLst/>
            <a:gdLst>
              <a:gd name="connsiteX0" fmla="*/ 121295 w 2494085"/>
              <a:gd name="connsiteY0" fmla="*/ 0 h 1440732"/>
              <a:gd name="connsiteX1" fmla="*/ 2372790 w 2494085"/>
              <a:gd name="connsiteY1" fmla="*/ 0 h 1440732"/>
              <a:gd name="connsiteX2" fmla="*/ 2494085 w 2494085"/>
              <a:gd name="connsiteY2" fmla="*/ 121295 h 1440732"/>
              <a:gd name="connsiteX3" fmla="*/ 2494085 w 2494085"/>
              <a:gd name="connsiteY3" fmla="*/ 1319437 h 1440732"/>
              <a:gd name="connsiteX4" fmla="*/ 2372790 w 2494085"/>
              <a:gd name="connsiteY4" fmla="*/ 1440732 h 1440732"/>
              <a:gd name="connsiteX5" fmla="*/ 121295 w 2494085"/>
              <a:gd name="connsiteY5" fmla="*/ 1440732 h 1440732"/>
              <a:gd name="connsiteX6" fmla="*/ 0 w 2494085"/>
              <a:gd name="connsiteY6" fmla="*/ 1319437 h 1440732"/>
              <a:gd name="connsiteX7" fmla="*/ 0 w 2494085"/>
              <a:gd name="connsiteY7" fmla="*/ 121295 h 1440732"/>
              <a:gd name="connsiteX8" fmla="*/ 121295 w 2494085"/>
              <a:gd name="connsiteY8" fmla="*/ 0 h 144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085" h="1440732">
                <a:moveTo>
                  <a:pt x="121295" y="0"/>
                </a:moveTo>
                <a:lnTo>
                  <a:pt x="2372790" y="0"/>
                </a:lnTo>
                <a:cubicBezTo>
                  <a:pt x="2439779" y="0"/>
                  <a:pt x="2494085" y="54306"/>
                  <a:pt x="2494085" y="121295"/>
                </a:cubicBezTo>
                <a:lnTo>
                  <a:pt x="2494085" y="1319437"/>
                </a:lnTo>
                <a:cubicBezTo>
                  <a:pt x="2494085" y="1386426"/>
                  <a:pt x="2439779" y="1440732"/>
                  <a:pt x="2372790" y="1440732"/>
                </a:cubicBezTo>
                <a:lnTo>
                  <a:pt x="121295" y="1440732"/>
                </a:lnTo>
                <a:cubicBezTo>
                  <a:pt x="54306" y="1440732"/>
                  <a:pt x="0" y="1386426"/>
                  <a:pt x="0" y="1319437"/>
                </a:cubicBezTo>
                <a:lnTo>
                  <a:pt x="0" y="121295"/>
                </a:lnTo>
                <a:cubicBezTo>
                  <a:pt x="0" y="54306"/>
                  <a:pt x="54306" y="0"/>
                  <a:pt x="1212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40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0" nodeType="withEffect" nodePh="1">
                                  <p:stCondLst>
                                    <p:cond delay="4500"/>
                                  </p:stCondLst>
                                  <p:endCondLst>
                                    <p:cond evt="begin" delay="0">
                                      <p:tn val="11"/>
                                    </p:cond>
                                  </p:end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360"/>
                                          </p:val>
                                        </p:tav>
                                        <p:tav tm="100000">
                                          <p:val>
                                            <p:fltVal val="0"/>
                                          </p:val>
                                        </p:tav>
                                      </p:tavLst>
                                    </p:anim>
                                    <p:animEffect transition="in" filter="fade">
                                      <p:cBhvr>
                                        <p:cTn id="16" dur="500"/>
                                        <p:tgtEl>
                                          <p:spTgt spid="25"/>
                                        </p:tgtEl>
                                      </p:cBhvr>
                                    </p:animEffect>
                                  </p:childTnLst>
                                </p:cTn>
                              </p:par>
                              <p:par>
                                <p:cTn id="17" presetID="49" presetClass="entr" presetSubtype="0" decel="100000" fill="hold" grpId="0" nodeType="withEffect" nodePh="1">
                                  <p:stCondLst>
                                    <p:cond delay="70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par>
                                <p:cTn id="23" presetID="49" presetClass="entr" presetSubtype="0" decel="100000" fill="hold" grpId="0" nodeType="withEffect" nodePh="1">
                                  <p:stCondLst>
                                    <p:cond delay="750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anim calcmode="lin" valueType="num">
                                      <p:cBhvr>
                                        <p:cTn id="27" dur="500" fill="hold"/>
                                        <p:tgtEl>
                                          <p:spTgt spid="23"/>
                                        </p:tgtEl>
                                        <p:attrNameLst>
                                          <p:attrName>style.rotation</p:attrName>
                                        </p:attrNameLst>
                                      </p:cBhvr>
                                      <p:tavLst>
                                        <p:tav tm="0">
                                          <p:val>
                                            <p:fltVal val="360"/>
                                          </p:val>
                                        </p:tav>
                                        <p:tav tm="100000">
                                          <p:val>
                                            <p:fltVal val="0"/>
                                          </p:val>
                                        </p:tav>
                                      </p:tavLst>
                                    </p:anim>
                                    <p:animEffect transition="in" filter="fade">
                                      <p:cBhvr>
                                        <p:cTn id="28" dur="500"/>
                                        <p:tgtEl>
                                          <p:spTgt spid="23"/>
                                        </p:tgtEl>
                                      </p:cBhvr>
                                    </p:animEffect>
                                  </p:childTnLst>
                                </p:cTn>
                              </p:par>
                              <p:par>
                                <p:cTn id="29" presetID="49" presetClass="entr" presetSubtype="0" decel="100000" fill="hold" grpId="0" nodeType="withEffect" nodePh="1">
                                  <p:stCondLst>
                                    <p:cond delay="10000"/>
                                  </p:stCondLst>
                                  <p:endCondLst>
                                    <p:cond evt="begin" delay="0">
                                      <p:tn val="29"/>
                                    </p:cond>
                                  </p:end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 calcmode="lin" valueType="num">
                                      <p:cBhvr>
                                        <p:cTn id="33" dur="500" fill="hold"/>
                                        <p:tgtEl>
                                          <p:spTgt spid="19"/>
                                        </p:tgtEl>
                                        <p:attrNameLst>
                                          <p:attrName>style.rotation</p:attrName>
                                        </p:attrNameLst>
                                      </p:cBhvr>
                                      <p:tavLst>
                                        <p:tav tm="0">
                                          <p:val>
                                            <p:fltVal val="360"/>
                                          </p:val>
                                        </p:tav>
                                        <p:tav tm="100000">
                                          <p:val>
                                            <p:fltVal val="0"/>
                                          </p:val>
                                        </p:tav>
                                      </p:tavLst>
                                    </p:anim>
                                    <p:animEffect transition="in" filter="fade">
                                      <p:cBhvr>
                                        <p:cTn id="34" dur="500"/>
                                        <p:tgtEl>
                                          <p:spTgt spid="19"/>
                                        </p:tgtEl>
                                      </p:cBhvr>
                                    </p:animEffect>
                                  </p:childTnLst>
                                </p:cTn>
                              </p:par>
                              <p:par>
                                <p:cTn id="35" presetID="49" presetClass="entr" presetSubtype="0" decel="100000" fill="hold" grpId="0" nodeType="withEffect" nodePh="1">
                                  <p:stCondLst>
                                    <p:cond delay="10500"/>
                                  </p:stCondLst>
                                  <p:endCondLst>
                                    <p:cond evt="begin" delay="0">
                                      <p:tn val="35"/>
                                    </p:cond>
                                  </p:end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 calcmode="lin" valueType="num">
                                      <p:cBhvr>
                                        <p:cTn id="39" dur="500" fill="hold"/>
                                        <p:tgtEl>
                                          <p:spTgt spid="21"/>
                                        </p:tgtEl>
                                        <p:attrNameLst>
                                          <p:attrName>style.rotation</p:attrName>
                                        </p:attrNameLst>
                                      </p:cBhvr>
                                      <p:tavLst>
                                        <p:tav tm="0">
                                          <p:val>
                                            <p:fltVal val="360"/>
                                          </p:val>
                                        </p:tav>
                                        <p:tav tm="100000">
                                          <p:val>
                                            <p:fltVal val="0"/>
                                          </p:val>
                                        </p:tav>
                                      </p:tavLst>
                                    </p:anim>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p:bldP spid="21" grpId="0"/>
      <p:bldP spid="23" grpId="0"/>
      <p:bldP spid="25"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768381"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1" name="Picture Placeholder 10"/>
          <p:cNvSpPr>
            <a:spLocks noGrp="1"/>
          </p:cNvSpPr>
          <p:nvPr>
            <p:ph type="pic" sz="quarter" idx="17"/>
          </p:nvPr>
        </p:nvSpPr>
        <p:spPr>
          <a:xfrm>
            <a:off x="3560323"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8"/>
          </p:nvPr>
        </p:nvSpPr>
        <p:spPr>
          <a:xfrm>
            <a:off x="6352265" y="2574142"/>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9"/>
          </p:nvPr>
        </p:nvSpPr>
        <p:spPr>
          <a:xfrm>
            <a:off x="9144207" y="2574141"/>
            <a:ext cx="2249714" cy="1539287"/>
          </a:xfrm>
          <a:custGeom>
            <a:avLst/>
            <a:gdLst>
              <a:gd name="connsiteX0" fmla="*/ 109151 w 2249714"/>
              <a:gd name="connsiteY0" fmla="*/ 0 h 1539287"/>
              <a:gd name="connsiteX1" fmla="*/ 2140563 w 2249714"/>
              <a:gd name="connsiteY1" fmla="*/ 0 h 1539287"/>
              <a:gd name="connsiteX2" fmla="*/ 2249714 w 2249714"/>
              <a:gd name="connsiteY2" fmla="*/ 109151 h 1539287"/>
              <a:gd name="connsiteX3" fmla="*/ 2249714 w 2249714"/>
              <a:gd name="connsiteY3" fmla="*/ 1430136 h 1539287"/>
              <a:gd name="connsiteX4" fmla="*/ 2140563 w 2249714"/>
              <a:gd name="connsiteY4" fmla="*/ 1539287 h 1539287"/>
              <a:gd name="connsiteX5" fmla="*/ 109151 w 2249714"/>
              <a:gd name="connsiteY5" fmla="*/ 1539287 h 1539287"/>
              <a:gd name="connsiteX6" fmla="*/ 0 w 2249714"/>
              <a:gd name="connsiteY6" fmla="*/ 1430136 h 1539287"/>
              <a:gd name="connsiteX7" fmla="*/ 0 w 2249714"/>
              <a:gd name="connsiteY7" fmla="*/ 109151 h 1539287"/>
              <a:gd name="connsiteX8" fmla="*/ 109151 w 2249714"/>
              <a:gd name="connsiteY8" fmla="*/ 0 h 153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714" h="1539287">
                <a:moveTo>
                  <a:pt x="109151" y="0"/>
                </a:moveTo>
                <a:lnTo>
                  <a:pt x="2140563" y="0"/>
                </a:lnTo>
                <a:cubicBezTo>
                  <a:pt x="2200845" y="0"/>
                  <a:pt x="2249714" y="48869"/>
                  <a:pt x="2249714" y="109151"/>
                </a:cubicBezTo>
                <a:lnTo>
                  <a:pt x="2249714" y="1430136"/>
                </a:lnTo>
                <a:cubicBezTo>
                  <a:pt x="2249714" y="1490418"/>
                  <a:pt x="2200845" y="1539287"/>
                  <a:pt x="2140563" y="1539287"/>
                </a:cubicBezTo>
                <a:lnTo>
                  <a:pt x="109151" y="1539287"/>
                </a:lnTo>
                <a:cubicBezTo>
                  <a:pt x="48869" y="1539287"/>
                  <a:pt x="0" y="1490418"/>
                  <a:pt x="0" y="1430136"/>
                </a:cubicBezTo>
                <a:lnTo>
                  <a:pt x="0" y="109151"/>
                </a:lnTo>
                <a:cubicBezTo>
                  <a:pt x="0" y="48869"/>
                  <a:pt x="48869" y="0"/>
                  <a:pt x="10915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3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560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7700"/>
                                  </p:stCondLst>
                                  <p:endCondLst>
                                    <p:cond evt="begin" delay="0">
                                      <p:tn val="13"/>
                                    </p:cond>
                                  </p:end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nodePh="1">
                                  <p:stCondLst>
                                    <p:cond delay="98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Vertical Text">
    <p:spTree>
      <p:nvGrpSpPr>
        <p:cNvPr id="1" name=""/>
        <p:cNvGrpSpPr/>
        <p:nvPr/>
      </p:nvGrpSpPr>
      <p:grpSpPr>
        <a:xfrm>
          <a:off x="0" y="0"/>
          <a:ext cx="0" cy="0"/>
          <a:chOff x="0" y="0"/>
          <a:chExt cx="0" cy="0"/>
        </a:xfrm>
      </p:grpSpPr>
      <p:sp>
        <p:nvSpPr>
          <p:cNvPr id="31" name="Picture Placeholder 30"/>
          <p:cNvSpPr>
            <a:spLocks noGrp="1"/>
          </p:cNvSpPr>
          <p:nvPr>
            <p:ph type="pic" sz="quarter" idx="14"/>
          </p:nvPr>
        </p:nvSpPr>
        <p:spPr>
          <a:xfrm>
            <a:off x="633984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3" name="Picture Placeholder 32"/>
          <p:cNvSpPr>
            <a:spLocks noGrp="1"/>
          </p:cNvSpPr>
          <p:nvPr>
            <p:ph type="pic" sz="quarter" idx="15"/>
          </p:nvPr>
        </p:nvSpPr>
        <p:spPr>
          <a:xfrm>
            <a:off x="739140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5" name="Picture Placeholder 34"/>
          <p:cNvSpPr>
            <a:spLocks noGrp="1"/>
          </p:cNvSpPr>
          <p:nvPr>
            <p:ph type="pic" sz="quarter" idx="16"/>
          </p:nvPr>
        </p:nvSpPr>
        <p:spPr>
          <a:xfrm>
            <a:off x="844296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37" name="Picture Placeholder 36"/>
          <p:cNvSpPr>
            <a:spLocks noGrp="1"/>
          </p:cNvSpPr>
          <p:nvPr>
            <p:ph type="pic" sz="quarter" idx="17"/>
          </p:nvPr>
        </p:nvSpPr>
        <p:spPr>
          <a:xfrm>
            <a:off x="949452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39" name="Picture Placeholder 38"/>
          <p:cNvSpPr>
            <a:spLocks noGrp="1"/>
          </p:cNvSpPr>
          <p:nvPr>
            <p:ph type="pic" sz="quarter" idx="18"/>
          </p:nvPr>
        </p:nvSpPr>
        <p:spPr>
          <a:xfrm>
            <a:off x="10546080" y="2740003"/>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2" name="Picture Placeholder 41"/>
          <p:cNvSpPr>
            <a:spLocks noGrp="1"/>
          </p:cNvSpPr>
          <p:nvPr>
            <p:ph type="pic" sz="quarter" idx="19"/>
          </p:nvPr>
        </p:nvSpPr>
        <p:spPr>
          <a:xfrm>
            <a:off x="633984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4" name="Picture Placeholder 43"/>
          <p:cNvSpPr>
            <a:spLocks noGrp="1"/>
          </p:cNvSpPr>
          <p:nvPr>
            <p:ph type="pic" sz="quarter" idx="20"/>
          </p:nvPr>
        </p:nvSpPr>
        <p:spPr>
          <a:xfrm>
            <a:off x="739140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46" name="Picture Placeholder 45"/>
          <p:cNvSpPr>
            <a:spLocks noGrp="1"/>
          </p:cNvSpPr>
          <p:nvPr>
            <p:ph type="pic" sz="quarter" idx="21"/>
          </p:nvPr>
        </p:nvSpPr>
        <p:spPr>
          <a:xfrm>
            <a:off x="8442960" y="3753224"/>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dirty="0"/>
          </a:p>
        </p:txBody>
      </p:sp>
      <p:sp>
        <p:nvSpPr>
          <p:cNvPr id="53" name="Picture Placeholder 52"/>
          <p:cNvSpPr>
            <a:spLocks noGrp="1"/>
          </p:cNvSpPr>
          <p:nvPr>
            <p:ph type="pic" sz="quarter" idx="22"/>
          </p:nvPr>
        </p:nvSpPr>
        <p:spPr>
          <a:xfrm>
            <a:off x="1090342" y="2653735"/>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
        <p:nvSpPr>
          <p:cNvPr id="55" name="Picture Placeholder 54"/>
          <p:cNvSpPr>
            <a:spLocks noGrp="1"/>
          </p:cNvSpPr>
          <p:nvPr>
            <p:ph type="pic" sz="quarter" idx="23"/>
          </p:nvPr>
        </p:nvSpPr>
        <p:spPr>
          <a:xfrm>
            <a:off x="2027602" y="2516575"/>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p:spPr>
        <p:txBody>
          <a:bodyPr wrap="square">
            <a:noAutofit/>
          </a:bodyPr>
          <a:lstStyle/>
          <a:p>
            <a:endParaRPr lang="en-US"/>
          </a:p>
        </p:txBody>
      </p:sp>
      <p:sp>
        <p:nvSpPr>
          <p:cNvPr id="57" name="Picture Placeholder 56"/>
          <p:cNvSpPr>
            <a:spLocks noGrp="1"/>
          </p:cNvSpPr>
          <p:nvPr>
            <p:ph type="pic" sz="quarter" idx="24"/>
          </p:nvPr>
        </p:nvSpPr>
        <p:spPr>
          <a:xfrm>
            <a:off x="3240723" y="2653735"/>
            <a:ext cx="822960" cy="822960"/>
          </a:xfrm>
          <a:custGeom>
            <a:avLst/>
            <a:gdLst>
              <a:gd name="connsiteX0" fmla="*/ 411480 w 822960"/>
              <a:gd name="connsiteY0" fmla="*/ 0 h 822960"/>
              <a:gd name="connsiteX1" fmla="*/ 822960 w 822960"/>
              <a:gd name="connsiteY1" fmla="*/ 411480 h 822960"/>
              <a:gd name="connsiteX2" fmla="*/ 411480 w 822960"/>
              <a:gd name="connsiteY2" fmla="*/ 822960 h 822960"/>
              <a:gd name="connsiteX3" fmla="*/ 0 w 822960"/>
              <a:gd name="connsiteY3" fmla="*/ 411480 h 822960"/>
              <a:gd name="connsiteX4" fmla="*/ 411480 w 822960"/>
              <a:gd name="connsiteY4" fmla="*/ 0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822960">
                <a:moveTo>
                  <a:pt x="411480" y="0"/>
                </a:moveTo>
                <a:cubicBezTo>
                  <a:pt x="638734" y="0"/>
                  <a:pt x="822960" y="184226"/>
                  <a:pt x="822960" y="411480"/>
                </a:cubicBezTo>
                <a:cubicBezTo>
                  <a:pt x="822960" y="638734"/>
                  <a:pt x="638734" y="822960"/>
                  <a:pt x="411480" y="822960"/>
                </a:cubicBezTo>
                <a:cubicBezTo>
                  <a:pt x="184226" y="822960"/>
                  <a:pt x="0" y="638734"/>
                  <a:pt x="0" y="411480"/>
                </a:cubicBezTo>
                <a:cubicBezTo>
                  <a:pt x="0" y="184226"/>
                  <a:pt x="184226" y="0"/>
                  <a:pt x="411480" y="0"/>
                </a:cubicBezTo>
                <a:close/>
              </a:path>
            </a:pathLst>
          </a:custGeom>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400"/>
                                  </p:stCondLst>
                                  <p:endCondLst>
                                    <p:cond evt="begin" delay="0">
                                      <p:tn val="5"/>
                                    </p:cond>
                                  </p:end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 calcmode="lin" valueType="num">
                                      <p:cBhvr>
                                        <p:cTn id="9" dur="500" fill="hold"/>
                                        <p:tgtEl>
                                          <p:spTgt spid="53"/>
                                        </p:tgtEl>
                                        <p:attrNameLst>
                                          <p:attrName>style.rotation</p:attrName>
                                        </p:attrNameLst>
                                      </p:cBhvr>
                                      <p:tavLst>
                                        <p:tav tm="0">
                                          <p:val>
                                            <p:fltVal val="360"/>
                                          </p:val>
                                        </p:tav>
                                        <p:tav tm="100000">
                                          <p:val>
                                            <p:fltVal val="0"/>
                                          </p:val>
                                        </p:tav>
                                      </p:tavLst>
                                    </p:anim>
                                    <p:animEffect transition="in" filter="fade">
                                      <p:cBhvr>
                                        <p:cTn id="10" dur="500"/>
                                        <p:tgtEl>
                                          <p:spTgt spid="53"/>
                                        </p:tgtEl>
                                      </p:cBhvr>
                                    </p:animEffect>
                                  </p:childTnLst>
                                </p:cTn>
                              </p:par>
                              <p:par>
                                <p:cTn id="11" presetID="49" presetClass="entr" presetSubtype="0" decel="100000" fill="hold" grpId="0" nodeType="withEffect" nodePh="1">
                                  <p:stCondLst>
                                    <p:cond delay="3600"/>
                                  </p:stCondLst>
                                  <p:endCondLst>
                                    <p:cond evt="begin" delay="0">
                                      <p:tn val="11"/>
                                    </p:cond>
                                  </p:end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anim calcmode="lin" valueType="num">
                                      <p:cBhvr>
                                        <p:cTn id="15" dur="500" fill="hold"/>
                                        <p:tgtEl>
                                          <p:spTgt spid="55"/>
                                        </p:tgtEl>
                                        <p:attrNameLst>
                                          <p:attrName>style.rotation</p:attrName>
                                        </p:attrNameLst>
                                      </p:cBhvr>
                                      <p:tavLst>
                                        <p:tav tm="0">
                                          <p:val>
                                            <p:fltVal val="360"/>
                                          </p:val>
                                        </p:tav>
                                        <p:tav tm="100000">
                                          <p:val>
                                            <p:fltVal val="0"/>
                                          </p:val>
                                        </p:tav>
                                      </p:tavLst>
                                    </p:anim>
                                    <p:animEffect transition="in" filter="fade">
                                      <p:cBhvr>
                                        <p:cTn id="16" dur="500"/>
                                        <p:tgtEl>
                                          <p:spTgt spid="55"/>
                                        </p:tgtEl>
                                      </p:cBhvr>
                                    </p:animEffect>
                                  </p:childTnLst>
                                </p:cTn>
                              </p:par>
                              <p:par>
                                <p:cTn id="17" presetID="49" presetClass="entr" presetSubtype="0" decel="100000" fill="hold" grpId="0" nodeType="withEffect" nodePh="1">
                                  <p:stCondLst>
                                    <p:cond delay="380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 calcmode="lin" valueType="num">
                                      <p:cBhvr>
                                        <p:cTn id="21" dur="500" fill="hold"/>
                                        <p:tgtEl>
                                          <p:spTgt spid="57"/>
                                        </p:tgtEl>
                                        <p:attrNameLst>
                                          <p:attrName>style.rotation</p:attrName>
                                        </p:attrNameLst>
                                      </p:cBhvr>
                                      <p:tavLst>
                                        <p:tav tm="0">
                                          <p:val>
                                            <p:fltVal val="360"/>
                                          </p:val>
                                        </p:tav>
                                        <p:tav tm="100000">
                                          <p:val>
                                            <p:fltVal val="0"/>
                                          </p:val>
                                        </p:tav>
                                      </p:tavLst>
                                    </p:anim>
                                    <p:animEffect transition="in" filter="fade">
                                      <p:cBhvr>
                                        <p:cTn id="22" dur="500"/>
                                        <p:tgtEl>
                                          <p:spTgt spid="57"/>
                                        </p:tgtEl>
                                      </p:cBhvr>
                                    </p:animEffect>
                                  </p:childTnLst>
                                </p:cTn>
                              </p:par>
                              <p:par>
                                <p:cTn id="23" presetID="49" presetClass="entr" presetSubtype="0" decel="100000" fill="hold" grpId="0" nodeType="withEffect" nodePh="1">
                                  <p:stCondLst>
                                    <p:cond delay="4600"/>
                                  </p:stCondLst>
                                  <p:endCondLst>
                                    <p:cond evt="begin" delay="0">
                                      <p:tn val="23"/>
                                    </p:cond>
                                  </p:end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 calcmode="lin" valueType="num">
                                      <p:cBhvr>
                                        <p:cTn id="27" dur="500" fill="hold"/>
                                        <p:tgtEl>
                                          <p:spTgt spid="39"/>
                                        </p:tgtEl>
                                        <p:attrNameLst>
                                          <p:attrName>style.rotation</p:attrName>
                                        </p:attrNameLst>
                                      </p:cBhvr>
                                      <p:tavLst>
                                        <p:tav tm="0">
                                          <p:val>
                                            <p:fltVal val="360"/>
                                          </p:val>
                                        </p:tav>
                                        <p:tav tm="100000">
                                          <p:val>
                                            <p:fltVal val="0"/>
                                          </p:val>
                                        </p:tav>
                                      </p:tavLst>
                                    </p:anim>
                                    <p:animEffect transition="in" filter="fade">
                                      <p:cBhvr>
                                        <p:cTn id="28" dur="500"/>
                                        <p:tgtEl>
                                          <p:spTgt spid="39"/>
                                        </p:tgtEl>
                                      </p:cBhvr>
                                    </p:animEffect>
                                  </p:childTnLst>
                                </p:cTn>
                              </p:par>
                              <p:par>
                                <p:cTn id="29" presetID="49" presetClass="entr" presetSubtype="0" decel="100000" fill="hold" grpId="0" nodeType="withEffect" nodePh="1">
                                  <p:stCondLst>
                                    <p:cond delay="4800"/>
                                  </p:stCondLst>
                                  <p:endCondLst>
                                    <p:cond evt="begin" delay="0">
                                      <p:tn val="29"/>
                                    </p:cond>
                                  </p:end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anim calcmode="lin" valueType="num">
                                      <p:cBhvr>
                                        <p:cTn id="33" dur="500" fill="hold"/>
                                        <p:tgtEl>
                                          <p:spTgt spid="37"/>
                                        </p:tgtEl>
                                        <p:attrNameLst>
                                          <p:attrName>style.rotation</p:attrName>
                                        </p:attrNameLst>
                                      </p:cBhvr>
                                      <p:tavLst>
                                        <p:tav tm="0">
                                          <p:val>
                                            <p:fltVal val="360"/>
                                          </p:val>
                                        </p:tav>
                                        <p:tav tm="100000">
                                          <p:val>
                                            <p:fltVal val="0"/>
                                          </p:val>
                                        </p:tav>
                                      </p:tavLst>
                                    </p:anim>
                                    <p:animEffect transition="in" filter="fade">
                                      <p:cBhvr>
                                        <p:cTn id="34" dur="500"/>
                                        <p:tgtEl>
                                          <p:spTgt spid="37"/>
                                        </p:tgtEl>
                                      </p:cBhvr>
                                    </p:animEffect>
                                  </p:childTnLst>
                                </p:cTn>
                              </p:par>
                              <p:par>
                                <p:cTn id="35" presetID="49" presetClass="entr" presetSubtype="0" decel="100000" fill="hold" grpId="0" nodeType="withEffect" nodePh="1">
                                  <p:stCondLst>
                                    <p:cond delay="5000"/>
                                  </p:stCondLst>
                                  <p:endCondLst>
                                    <p:cond evt="begin" delay="0">
                                      <p:tn val="35"/>
                                    </p:cond>
                                  </p:end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 calcmode="lin" valueType="num">
                                      <p:cBhvr>
                                        <p:cTn id="39" dur="500" fill="hold"/>
                                        <p:tgtEl>
                                          <p:spTgt spid="35"/>
                                        </p:tgtEl>
                                        <p:attrNameLst>
                                          <p:attrName>style.rotation</p:attrName>
                                        </p:attrNameLst>
                                      </p:cBhvr>
                                      <p:tavLst>
                                        <p:tav tm="0">
                                          <p:val>
                                            <p:fltVal val="360"/>
                                          </p:val>
                                        </p:tav>
                                        <p:tav tm="100000">
                                          <p:val>
                                            <p:fltVal val="0"/>
                                          </p:val>
                                        </p:tav>
                                      </p:tavLst>
                                    </p:anim>
                                    <p:animEffect transition="in" filter="fade">
                                      <p:cBhvr>
                                        <p:cTn id="40" dur="500"/>
                                        <p:tgtEl>
                                          <p:spTgt spid="35"/>
                                        </p:tgtEl>
                                      </p:cBhvr>
                                    </p:animEffect>
                                  </p:childTnLst>
                                </p:cTn>
                              </p:par>
                              <p:par>
                                <p:cTn id="41" presetID="49" presetClass="entr" presetSubtype="0" decel="100000" fill="hold" grpId="0" nodeType="withEffect" nodePh="1">
                                  <p:stCondLst>
                                    <p:cond delay="5200"/>
                                  </p:stCondLst>
                                  <p:endCondLst>
                                    <p:cond evt="begin" delay="0">
                                      <p:tn val="41"/>
                                    </p:cond>
                                  </p:endCondLst>
                                  <p:childTnLst>
                                    <p:set>
                                      <p:cBhvr>
                                        <p:cTn id="42" dur="1" fill="hold">
                                          <p:stCondLst>
                                            <p:cond delay="0"/>
                                          </p:stCondLst>
                                        </p:cTn>
                                        <p:tgtEl>
                                          <p:spTgt spid="33"/>
                                        </p:tgtEl>
                                        <p:attrNameLst>
                                          <p:attrName>style.visibility</p:attrName>
                                        </p:attrNameLst>
                                      </p:cBhvr>
                                      <p:to>
                                        <p:strVal val="visible"/>
                                      </p:to>
                                    </p:set>
                                    <p:anim calcmode="lin" valueType="num">
                                      <p:cBhvr>
                                        <p:cTn id="43" dur="500" fill="hold"/>
                                        <p:tgtEl>
                                          <p:spTgt spid="33"/>
                                        </p:tgtEl>
                                        <p:attrNameLst>
                                          <p:attrName>ppt_w</p:attrName>
                                        </p:attrNameLst>
                                      </p:cBhvr>
                                      <p:tavLst>
                                        <p:tav tm="0">
                                          <p:val>
                                            <p:fltVal val="0"/>
                                          </p:val>
                                        </p:tav>
                                        <p:tav tm="100000">
                                          <p:val>
                                            <p:strVal val="#ppt_w"/>
                                          </p:val>
                                        </p:tav>
                                      </p:tavLst>
                                    </p:anim>
                                    <p:anim calcmode="lin" valueType="num">
                                      <p:cBhvr>
                                        <p:cTn id="44" dur="500" fill="hold"/>
                                        <p:tgtEl>
                                          <p:spTgt spid="33"/>
                                        </p:tgtEl>
                                        <p:attrNameLst>
                                          <p:attrName>ppt_h</p:attrName>
                                        </p:attrNameLst>
                                      </p:cBhvr>
                                      <p:tavLst>
                                        <p:tav tm="0">
                                          <p:val>
                                            <p:fltVal val="0"/>
                                          </p:val>
                                        </p:tav>
                                        <p:tav tm="100000">
                                          <p:val>
                                            <p:strVal val="#ppt_h"/>
                                          </p:val>
                                        </p:tav>
                                      </p:tavLst>
                                    </p:anim>
                                    <p:anim calcmode="lin" valueType="num">
                                      <p:cBhvr>
                                        <p:cTn id="45" dur="500" fill="hold"/>
                                        <p:tgtEl>
                                          <p:spTgt spid="33"/>
                                        </p:tgtEl>
                                        <p:attrNameLst>
                                          <p:attrName>style.rotation</p:attrName>
                                        </p:attrNameLst>
                                      </p:cBhvr>
                                      <p:tavLst>
                                        <p:tav tm="0">
                                          <p:val>
                                            <p:fltVal val="360"/>
                                          </p:val>
                                        </p:tav>
                                        <p:tav tm="100000">
                                          <p:val>
                                            <p:fltVal val="0"/>
                                          </p:val>
                                        </p:tav>
                                      </p:tavLst>
                                    </p:anim>
                                    <p:animEffect transition="in" filter="fade">
                                      <p:cBhvr>
                                        <p:cTn id="46" dur="500"/>
                                        <p:tgtEl>
                                          <p:spTgt spid="33"/>
                                        </p:tgtEl>
                                      </p:cBhvr>
                                    </p:animEffect>
                                  </p:childTnLst>
                                </p:cTn>
                              </p:par>
                              <p:par>
                                <p:cTn id="47" presetID="49" presetClass="entr" presetSubtype="0" decel="100000" fill="hold" grpId="0" nodeType="withEffect" nodePh="1">
                                  <p:stCondLst>
                                    <p:cond delay="5400"/>
                                  </p:stCondLst>
                                  <p:endCondLst>
                                    <p:cond evt="begin" delay="0">
                                      <p:tn val="47"/>
                                    </p:cond>
                                  </p:end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 calcmode="lin" valueType="num">
                                      <p:cBhvr>
                                        <p:cTn id="51" dur="500" fill="hold"/>
                                        <p:tgtEl>
                                          <p:spTgt spid="31"/>
                                        </p:tgtEl>
                                        <p:attrNameLst>
                                          <p:attrName>style.rotation</p:attrName>
                                        </p:attrNameLst>
                                      </p:cBhvr>
                                      <p:tavLst>
                                        <p:tav tm="0">
                                          <p:val>
                                            <p:fltVal val="360"/>
                                          </p:val>
                                        </p:tav>
                                        <p:tav tm="100000">
                                          <p:val>
                                            <p:fltVal val="0"/>
                                          </p:val>
                                        </p:tav>
                                      </p:tavLst>
                                    </p:anim>
                                    <p:animEffect transition="in" filter="fade">
                                      <p:cBhvr>
                                        <p:cTn id="52" dur="500"/>
                                        <p:tgtEl>
                                          <p:spTgt spid="31"/>
                                        </p:tgtEl>
                                      </p:cBhvr>
                                    </p:animEffect>
                                  </p:childTnLst>
                                </p:cTn>
                              </p:par>
                              <p:par>
                                <p:cTn id="53" presetID="49" presetClass="entr" presetSubtype="0" decel="100000" fill="hold" grpId="0" nodeType="withEffect" nodePh="1">
                                  <p:stCondLst>
                                    <p:cond delay="5600"/>
                                  </p:stCondLst>
                                  <p:endCondLst>
                                    <p:cond evt="begin" delay="0">
                                      <p:tn val="53"/>
                                    </p:cond>
                                  </p:end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 calcmode="lin" valueType="num">
                                      <p:cBhvr>
                                        <p:cTn id="57" dur="500" fill="hold"/>
                                        <p:tgtEl>
                                          <p:spTgt spid="42"/>
                                        </p:tgtEl>
                                        <p:attrNameLst>
                                          <p:attrName>style.rotation</p:attrName>
                                        </p:attrNameLst>
                                      </p:cBhvr>
                                      <p:tavLst>
                                        <p:tav tm="0">
                                          <p:val>
                                            <p:fltVal val="360"/>
                                          </p:val>
                                        </p:tav>
                                        <p:tav tm="100000">
                                          <p:val>
                                            <p:fltVal val="0"/>
                                          </p:val>
                                        </p:tav>
                                      </p:tavLst>
                                    </p:anim>
                                    <p:animEffect transition="in" filter="fade">
                                      <p:cBhvr>
                                        <p:cTn id="58" dur="500"/>
                                        <p:tgtEl>
                                          <p:spTgt spid="42"/>
                                        </p:tgtEl>
                                      </p:cBhvr>
                                    </p:animEffect>
                                  </p:childTnLst>
                                </p:cTn>
                              </p:par>
                              <p:par>
                                <p:cTn id="59" presetID="49" presetClass="entr" presetSubtype="0" decel="100000" fill="hold" grpId="0" nodeType="withEffect" nodePh="1">
                                  <p:stCondLst>
                                    <p:cond delay="5800"/>
                                  </p:stCondLst>
                                  <p:endCondLst>
                                    <p:cond evt="begin" delay="0">
                                      <p:tn val="59"/>
                                    </p:cond>
                                  </p:end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 calcmode="lin" valueType="num">
                                      <p:cBhvr>
                                        <p:cTn id="63" dur="500" fill="hold"/>
                                        <p:tgtEl>
                                          <p:spTgt spid="44"/>
                                        </p:tgtEl>
                                        <p:attrNameLst>
                                          <p:attrName>style.rotation</p:attrName>
                                        </p:attrNameLst>
                                      </p:cBhvr>
                                      <p:tavLst>
                                        <p:tav tm="0">
                                          <p:val>
                                            <p:fltVal val="360"/>
                                          </p:val>
                                        </p:tav>
                                        <p:tav tm="100000">
                                          <p:val>
                                            <p:fltVal val="0"/>
                                          </p:val>
                                        </p:tav>
                                      </p:tavLst>
                                    </p:anim>
                                    <p:animEffect transition="in" filter="fade">
                                      <p:cBhvr>
                                        <p:cTn id="64" dur="500"/>
                                        <p:tgtEl>
                                          <p:spTgt spid="44"/>
                                        </p:tgtEl>
                                      </p:cBhvr>
                                    </p:animEffect>
                                  </p:childTnLst>
                                </p:cTn>
                              </p:par>
                              <p:par>
                                <p:cTn id="65" presetID="49" presetClass="entr" presetSubtype="0" decel="100000" fill="hold" grpId="0" nodeType="withEffect" nodePh="1">
                                  <p:stCondLst>
                                    <p:cond delay="6000"/>
                                  </p:stCondLst>
                                  <p:endCondLst>
                                    <p:cond evt="begin" delay="0">
                                      <p:tn val="65"/>
                                    </p:cond>
                                  </p:end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fltVal val="0"/>
                                          </p:val>
                                        </p:tav>
                                        <p:tav tm="100000">
                                          <p:val>
                                            <p:strVal val="#ppt_w"/>
                                          </p:val>
                                        </p:tav>
                                      </p:tavLst>
                                    </p:anim>
                                    <p:anim calcmode="lin" valueType="num">
                                      <p:cBhvr>
                                        <p:cTn id="68" dur="500" fill="hold"/>
                                        <p:tgtEl>
                                          <p:spTgt spid="46"/>
                                        </p:tgtEl>
                                        <p:attrNameLst>
                                          <p:attrName>ppt_h</p:attrName>
                                        </p:attrNameLst>
                                      </p:cBhvr>
                                      <p:tavLst>
                                        <p:tav tm="0">
                                          <p:val>
                                            <p:fltVal val="0"/>
                                          </p:val>
                                        </p:tav>
                                        <p:tav tm="100000">
                                          <p:val>
                                            <p:strVal val="#ppt_h"/>
                                          </p:val>
                                        </p:tav>
                                      </p:tavLst>
                                    </p:anim>
                                    <p:anim calcmode="lin" valueType="num">
                                      <p:cBhvr>
                                        <p:cTn id="69" dur="500" fill="hold"/>
                                        <p:tgtEl>
                                          <p:spTgt spid="46"/>
                                        </p:tgtEl>
                                        <p:attrNameLst>
                                          <p:attrName>style.rotation</p:attrName>
                                        </p:attrNameLst>
                                      </p:cBhvr>
                                      <p:tavLst>
                                        <p:tav tm="0">
                                          <p:val>
                                            <p:fltVal val="360"/>
                                          </p:val>
                                        </p:tav>
                                        <p:tav tm="100000">
                                          <p:val>
                                            <p:fltVal val="0"/>
                                          </p:val>
                                        </p:tav>
                                      </p:tavLst>
                                    </p:anim>
                                    <p:animEffect transition="in" filter="fade">
                                      <p:cBhvr>
                                        <p:cTn id="7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7" grpId="0"/>
      <p:bldP spid="39" grpId="0"/>
      <p:bldP spid="42" grpId="0"/>
      <p:bldP spid="44" grpId="0"/>
      <p:bldP spid="46" grpId="0"/>
      <p:bldP spid="53" grpId="0"/>
      <p:bldP spid="55" grpId="0"/>
      <p:bldP spid="5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Vertical Text">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3058863" y="907332"/>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3079328" y="2781938"/>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3099793" y="4656544"/>
            <a:ext cx="1188720" cy="1188720"/>
          </a:xfrm>
          <a:custGeom>
            <a:avLst/>
            <a:gdLst>
              <a:gd name="connsiteX0" fmla="*/ 594360 w 1188720"/>
              <a:gd name="connsiteY0" fmla="*/ 0 h 1188720"/>
              <a:gd name="connsiteX1" fmla="*/ 1188720 w 1188720"/>
              <a:gd name="connsiteY1" fmla="*/ 594360 h 1188720"/>
              <a:gd name="connsiteX2" fmla="*/ 594360 w 1188720"/>
              <a:gd name="connsiteY2" fmla="*/ 1188720 h 1188720"/>
              <a:gd name="connsiteX3" fmla="*/ 0 w 1188720"/>
              <a:gd name="connsiteY3" fmla="*/ 594360 h 1188720"/>
              <a:gd name="connsiteX4" fmla="*/ 594360 w 1188720"/>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720" h="1188720">
                <a:moveTo>
                  <a:pt x="594360" y="0"/>
                </a:moveTo>
                <a:cubicBezTo>
                  <a:pt x="922616" y="0"/>
                  <a:pt x="1188720" y="266104"/>
                  <a:pt x="1188720" y="594360"/>
                </a:cubicBezTo>
                <a:cubicBezTo>
                  <a:pt x="1188720" y="922616"/>
                  <a:pt x="922616" y="1188720"/>
                  <a:pt x="594360" y="1188720"/>
                </a:cubicBezTo>
                <a:cubicBezTo>
                  <a:pt x="266104" y="1188720"/>
                  <a:pt x="0" y="922616"/>
                  <a:pt x="0" y="594360"/>
                </a:cubicBezTo>
                <a:cubicBezTo>
                  <a:pt x="0" y="266104"/>
                  <a:pt x="266104" y="0"/>
                  <a:pt x="5943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nodePh="1">
                                  <p:stCondLst>
                                    <p:cond delay="30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49" presetClass="entr" presetSubtype="0" decel="100000" fill="hold" grpId="0" nodeType="withEffect" nodePh="1">
                                  <p:stCondLst>
                                    <p:cond delay="45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 calcmode="lin" valueType="num">
                                      <p:cBhvr>
                                        <p:cTn id="21" dur="500" fill="hold"/>
                                        <p:tgtEl>
                                          <p:spTgt spid="16"/>
                                        </p:tgtEl>
                                        <p:attrNameLst>
                                          <p:attrName>style.rotation</p:attrName>
                                        </p:attrNameLst>
                                      </p:cBhvr>
                                      <p:tavLst>
                                        <p:tav tm="0">
                                          <p:val>
                                            <p:fltVal val="360"/>
                                          </p:val>
                                        </p:tav>
                                        <p:tav tm="100000">
                                          <p:val>
                                            <p:fltVal val="0"/>
                                          </p:val>
                                        </p:tav>
                                      </p:tavLst>
                                    </p:anim>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Vertical Text">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370250" y="2212977"/>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1" name="Picture Placeholder 10"/>
          <p:cNvSpPr>
            <a:spLocks noGrp="1"/>
          </p:cNvSpPr>
          <p:nvPr>
            <p:ph type="pic" sz="quarter" idx="17"/>
          </p:nvPr>
        </p:nvSpPr>
        <p:spPr>
          <a:xfrm>
            <a:off x="1370249" y="5127134"/>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3" name="Picture Placeholder 12"/>
          <p:cNvSpPr>
            <a:spLocks noGrp="1"/>
          </p:cNvSpPr>
          <p:nvPr>
            <p:ph type="pic" sz="quarter" idx="18"/>
          </p:nvPr>
        </p:nvSpPr>
        <p:spPr>
          <a:xfrm>
            <a:off x="6586799" y="2210633"/>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9"/>
          </p:nvPr>
        </p:nvSpPr>
        <p:spPr>
          <a:xfrm>
            <a:off x="6586798" y="5124790"/>
            <a:ext cx="1280160" cy="1280160"/>
          </a:xfrm>
          <a:custGeom>
            <a:avLst/>
            <a:gdLst>
              <a:gd name="connsiteX0" fmla="*/ 640080 w 1280160"/>
              <a:gd name="connsiteY0" fmla="*/ 0 h 1280160"/>
              <a:gd name="connsiteX1" fmla="*/ 1280160 w 1280160"/>
              <a:gd name="connsiteY1" fmla="*/ 640080 h 1280160"/>
              <a:gd name="connsiteX2" fmla="*/ 640080 w 1280160"/>
              <a:gd name="connsiteY2" fmla="*/ 1280160 h 1280160"/>
              <a:gd name="connsiteX3" fmla="*/ 0 w 1280160"/>
              <a:gd name="connsiteY3" fmla="*/ 640080 h 1280160"/>
              <a:gd name="connsiteX4" fmla="*/ 640080 w 1280160"/>
              <a:gd name="connsiteY4" fmla="*/ 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0" h="1280160">
                <a:moveTo>
                  <a:pt x="640080" y="0"/>
                </a:moveTo>
                <a:cubicBezTo>
                  <a:pt x="993586" y="0"/>
                  <a:pt x="1280160" y="286574"/>
                  <a:pt x="1280160" y="640080"/>
                </a:cubicBezTo>
                <a:cubicBezTo>
                  <a:pt x="1280160" y="993586"/>
                  <a:pt x="993586" y="1280160"/>
                  <a:pt x="640080" y="1280160"/>
                </a:cubicBezTo>
                <a:cubicBezTo>
                  <a:pt x="286574" y="1280160"/>
                  <a:pt x="0" y="993586"/>
                  <a:pt x="0" y="640080"/>
                </a:cubicBezTo>
                <a:cubicBezTo>
                  <a:pt x="0" y="286574"/>
                  <a:pt x="286574" y="0"/>
                  <a:pt x="640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par>
                                <p:cTn id="11" presetID="49" presetClass="entr" presetSubtype="0" decel="100000" fill="hold" grpId="0" nodeType="withEffect" nodePh="1">
                                  <p:stCondLst>
                                    <p:cond delay="570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 calcmode="lin" valueType="num">
                                      <p:cBhvr>
                                        <p:cTn id="15" dur="1000" fill="hold"/>
                                        <p:tgtEl>
                                          <p:spTgt spid="13"/>
                                        </p:tgtEl>
                                        <p:attrNameLst>
                                          <p:attrName>style.rotation</p:attrName>
                                        </p:attrNameLst>
                                      </p:cBhvr>
                                      <p:tavLst>
                                        <p:tav tm="0">
                                          <p:val>
                                            <p:fltVal val="360"/>
                                          </p:val>
                                        </p:tav>
                                        <p:tav tm="100000">
                                          <p:val>
                                            <p:fltVal val="0"/>
                                          </p:val>
                                        </p:tav>
                                      </p:tavLst>
                                    </p:anim>
                                    <p:animEffect transition="in" filter="fade">
                                      <p:cBhvr>
                                        <p:cTn id="16" dur="1000"/>
                                        <p:tgtEl>
                                          <p:spTgt spid="13"/>
                                        </p:tgtEl>
                                      </p:cBhvr>
                                    </p:animEffect>
                                  </p:childTnLst>
                                </p:cTn>
                              </p:par>
                              <p:par>
                                <p:cTn id="17" presetID="49" presetClass="entr" presetSubtype="0" decel="100000" fill="hold" grpId="0" nodeType="withEffect" nodePh="1">
                                  <p:stCondLst>
                                    <p:cond delay="99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 calcmode="lin" valueType="num">
                                      <p:cBhvr>
                                        <p:cTn id="19" dur="1000" fill="hold"/>
                                        <p:tgtEl>
                                          <p:spTgt spid="15"/>
                                        </p:tgtEl>
                                        <p:attrNameLst>
                                          <p:attrName>ppt_w</p:attrName>
                                        </p:attrNameLst>
                                      </p:cBhvr>
                                      <p:tavLst>
                                        <p:tav tm="0">
                                          <p:val>
                                            <p:fltVal val="0"/>
                                          </p:val>
                                        </p:tav>
                                        <p:tav tm="100000">
                                          <p:val>
                                            <p:strVal val="#ppt_w"/>
                                          </p:val>
                                        </p:tav>
                                      </p:tavLst>
                                    </p:anim>
                                    <p:anim calcmode="lin" valueType="num">
                                      <p:cBhvr>
                                        <p:cTn id="20" dur="1000" fill="hold"/>
                                        <p:tgtEl>
                                          <p:spTgt spid="15"/>
                                        </p:tgtEl>
                                        <p:attrNameLst>
                                          <p:attrName>ppt_h</p:attrName>
                                        </p:attrNameLst>
                                      </p:cBhvr>
                                      <p:tavLst>
                                        <p:tav tm="0">
                                          <p:val>
                                            <p:fltVal val="0"/>
                                          </p:val>
                                        </p:tav>
                                        <p:tav tm="100000">
                                          <p:val>
                                            <p:strVal val="#ppt_h"/>
                                          </p:val>
                                        </p:tav>
                                      </p:tavLst>
                                    </p:anim>
                                    <p:anim calcmode="lin" valueType="num">
                                      <p:cBhvr>
                                        <p:cTn id="21" dur="1000" fill="hold"/>
                                        <p:tgtEl>
                                          <p:spTgt spid="15"/>
                                        </p:tgtEl>
                                        <p:attrNameLst>
                                          <p:attrName>style.rotation</p:attrName>
                                        </p:attrNameLst>
                                      </p:cBhvr>
                                      <p:tavLst>
                                        <p:tav tm="0">
                                          <p:val>
                                            <p:fltVal val="360"/>
                                          </p:val>
                                        </p:tav>
                                        <p:tav tm="100000">
                                          <p:val>
                                            <p:fltVal val="0"/>
                                          </p:val>
                                        </p:tav>
                                      </p:tavLst>
                                    </p:anim>
                                    <p:animEffect transition="in" filter="fade">
                                      <p:cBhvr>
                                        <p:cTn id="22" dur="1000"/>
                                        <p:tgtEl>
                                          <p:spTgt spid="15"/>
                                        </p:tgtEl>
                                      </p:cBhvr>
                                    </p:animEffect>
                                  </p:childTnLst>
                                </p:cTn>
                              </p:par>
                              <p:par>
                                <p:cTn id="23" presetID="49" presetClass="entr" presetSubtype="0" decel="100000" fill="hold" grpId="0" nodeType="withEffect" nodePh="1">
                                  <p:stCondLst>
                                    <p:cond delay="14100"/>
                                  </p:stCondLst>
                                  <p:endCondLst>
                                    <p:cond evt="begin" delay="0">
                                      <p:tn val="23"/>
                                    </p:cond>
                                  </p:end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360"/>
                                          </p:val>
                                        </p:tav>
                                        <p:tav tm="100000">
                                          <p:val>
                                            <p:fltVal val="0"/>
                                          </p:val>
                                        </p:tav>
                                      </p:tavLst>
                                    </p:anim>
                                    <p:animEffect transition="in" filter="fade">
                                      <p:cBhvr>
                                        <p:cTn id="2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Vertical Text">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1540933" y="2089380"/>
            <a:ext cx="4516967" cy="2861646"/>
          </a:xfrm>
          <a:custGeom>
            <a:avLst/>
            <a:gdLst>
              <a:gd name="connsiteX0" fmla="*/ 24610 w 4516967"/>
              <a:gd name="connsiteY0" fmla="*/ 0 h 2861646"/>
              <a:gd name="connsiteX1" fmla="*/ 4492357 w 4516967"/>
              <a:gd name="connsiteY1" fmla="*/ 0 h 2861646"/>
              <a:gd name="connsiteX2" fmla="*/ 4516967 w 4516967"/>
              <a:gd name="connsiteY2" fmla="*/ 24610 h 2861646"/>
              <a:gd name="connsiteX3" fmla="*/ 4516967 w 4516967"/>
              <a:gd name="connsiteY3" fmla="*/ 2837036 h 2861646"/>
              <a:gd name="connsiteX4" fmla="*/ 4492357 w 4516967"/>
              <a:gd name="connsiteY4" fmla="*/ 2861646 h 2861646"/>
              <a:gd name="connsiteX5" fmla="*/ 24610 w 4516967"/>
              <a:gd name="connsiteY5" fmla="*/ 2861646 h 2861646"/>
              <a:gd name="connsiteX6" fmla="*/ 0 w 4516967"/>
              <a:gd name="connsiteY6" fmla="*/ 2837036 h 2861646"/>
              <a:gd name="connsiteX7" fmla="*/ 0 w 4516967"/>
              <a:gd name="connsiteY7" fmla="*/ 24610 h 2861646"/>
              <a:gd name="connsiteX8" fmla="*/ 24610 w 4516967"/>
              <a:gd name="connsiteY8" fmla="*/ 0 h 286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967" h="2861646">
                <a:moveTo>
                  <a:pt x="24610" y="0"/>
                </a:moveTo>
                <a:lnTo>
                  <a:pt x="4492357" y="0"/>
                </a:lnTo>
                <a:cubicBezTo>
                  <a:pt x="4505949" y="0"/>
                  <a:pt x="4516967" y="11018"/>
                  <a:pt x="4516967" y="24610"/>
                </a:cubicBezTo>
                <a:lnTo>
                  <a:pt x="4516967" y="2837036"/>
                </a:lnTo>
                <a:cubicBezTo>
                  <a:pt x="4516967" y="2850628"/>
                  <a:pt x="4505949" y="2861646"/>
                  <a:pt x="4492357" y="2861646"/>
                </a:cubicBezTo>
                <a:lnTo>
                  <a:pt x="24610" y="2861646"/>
                </a:lnTo>
                <a:cubicBezTo>
                  <a:pt x="11018" y="2861646"/>
                  <a:pt x="0" y="2850628"/>
                  <a:pt x="0" y="2837036"/>
                </a:cubicBezTo>
                <a:lnTo>
                  <a:pt x="0" y="24610"/>
                </a:lnTo>
                <a:cubicBezTo>
                  <a:pt x="0" y="11018"/>
                  <a:pt x="11018" y="0"/>
                  <a:pt x="2461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itle and Vertical Text">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2922808" y="1866703"/>
            <a:ext cx="1956412" cy="3462384"/>
          </a:xfrm>
          <a:custGeom>
            <a:avLst/>
            <a:gdLst>
              <a:gd name="connsiteX0" fmla="*/ 16043 w 1956412"/>
              <a:gd name="connsiteY0" fmla="*/ 0 h 3462384"/>
              <a:gd name="connsiteX1" fmla="*/ 1940369 w 1956412"/>
              <a:gd name="connsiteY1" fmla="*/ 0 h 3462384"/>
              <a:gd name="connsiteX2" fmla="*/ 1956412 w 1956412"/>
              <a:gd name="connsiteY2" fmla="*/ 16043 h 3462384"/>
              <a:gd name="connsiteX3" fmla="*/ 1956412 w 1956412"/>
              <a:gd name="connsiteY3" fmla="*/ 3446341 h 3462384"/>
              <a:gd name="connsiteX4" fmla="*/ 1940369 w 1956412"/>
              <a:gd name="connsiteY4" fmla="*/ 3462384 h 3462384"/>
              <a:gd name="connsiteX5" fmla="*/ 16043 w 1956412"/>
              <a:gd name="connsiteY5" fmla="*/ 3462384 h 3462384"/>
              <a:gd name="connsiteX6" fmla="*/ 0 w 1956412"/>
              <a:gd name="connsiteY6" fmla="*/ 3446341 h 3462384"/>
              <a:gd name="connsiteX7" fmla="*/ 0 w 1956412"/>
              <a:gd name="connsiteY7" fmla="*/ 16043 h 3462384"/>
              <a:gd name="connsiteX8" fmla="*/ 16043 w 1956412"/>
              <a:gd name="connsiteY8" fmla="*/ 0 h 346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412" h="3462384">
                <a:moveTo>
                  <a:pt x="16043" y="0"/>
                </a:moveTo>
                <a:lnTo>
                  <a:pt x="1940369" y="0"/>
                </a:lnTo>
                <a:cubicBezTo>
                  <a:pt x="1949229" y="0"/>
                  <a:pt x="1956412" y="7183"/>
                  <a:pt x="1956412" y="16043"/>
                </a:cubicBezTo>
                <a:lnTo>
                  <a:pt x="1956412" y="3446341"/>
                </a:lnTo>
                <a:cubicBezTo>
                  <a:pt x="1956412" y="3455201"/>
                  <a:pt x="1949229" y="3462384"/>
                  <a:pt x="1940369" y="3462384"/>
                </a:cubicBezTo>
                <a:lnTo>
                  <a:pt x="16043" y="3462384"/>
                </a:lnTo>
                <a:cubicBezTo>
                  <a:pt x="7183" y="3462384"/>
                  <a:pt x="0" y="3455201"/>
                  <a:pt x="0" y="3446341"/>
                </a:cubicBezTo>
                <a:lnTo>
                  <a:pt x="0" y="16043"/>
                </a:lnTo>
                <a:cubicBezTo>
                  <a:pt x="0" y="7183"/>
                  <a:pt x="7183" y="0"/>
                  <a:pt x="1604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Vertical Text">
    <p:spTree>
      <p:nvGrpSpPr>
        <p:cNvPr id="1" name=""/>
        <p:cNvGrpSpPr/>
        <p:nvPr/>
      </p:nvGrpSpPr>
      <p:grpSpPr>
        <a:xfrm>
          <a:off x="0" y="0"/>
          <a:ext cx="0" cy="0"/>
          <a:chOff x="0" y="0"/>
          <a:chExt cx="0" cy="0"/>
        </a:xfrm>
      </p:grpSpPr>
      <p:sp>
        <p:nvSpPr>
          <p:cNvPr id="8" name="Picture Placeholder 7"/>
          <p:cNvSpPr>
            <a:spLocks noGrp="1"/>
          </p:cNvSpPr>
          <p:nvPr>
            <p:ph type="pic" sz="quarter" idx="16"/>
          </p:nvPr>
        </p:nvSpPr>
        <p:spPr>
          <a:xfrm>
            <a:off x="1574993" y="2282890"/>
            <a:ext cx="1053473" cy="1880890"/>
          </a:xfrm>
          <a:custGeom>
            <a:avLst/>
            <a:gdLst>
              <a:gd name="connsiteX0" fmla="*/ 14180 w 1053473"/>
              <a:gd name="connsiteY0" fmla="*/ 0 h 1880890"/>
              <a:gd name="connsiteX1" fmla="*/ 1039293 w 1053473"/>
              <a:gd name="connsiteY1" fmla="*/ 0 h 1880890"/>
              <a:gd name="connsiteX2" fmla="*/ 1053473 w 1053473"/>
              <a:gd name="connsiteY2" fmla="*/ 14180 h 1880890"/>
              <a:gd name="connsiteX3" fmla="*/ 1053473 w 1053473"/>
              <a:gd name="connsiteY3" fmla="*/ 1866710 h 1880890"/>
              <a:gd name="connsiteX4" fmla="*/ 1039293 w 1053473"/>
              <a:gd name="connsiteY4" fmla="*/ 1880890 h 1880890"/>
              <a:gd name="connsiteX5" fmla="*/ 14180 w 1053473"/>
              <a:gd name="connsiteY5" fmla="*/ 1880890 h 1880890"/>
              <a:gd name="connsiteX6" fmla="*/ 0 w 1053473"/>
              <a:gd name="connsiteY6" fmla="*/ 1866710 h 1880890"/>
              <a:gd name="connsiteX7" fmla="*/ 0 w 1053473"/>
              <a:gd name="connsiteY7" fmla="*/ 14180 h 1880890"/>
              <a:gd name="connsiteX8" fmla="*/ 14180 w 1053473"/>
              <a:gd name="connsiteY8" fmla="*/ 0 h 1880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473" h="1880890">
                <a:moveTo>
                  <a:pt x="14180" y="0"/>
                </a:moveTo>
                <a:lnTo>
                  <a:pt x="1039293" y="0"/>
                </a:lnTo>
                <a:cubicBezTo>
                  <a:pt x="1047124" y="0"/>
                  <a:pt x="1053473" y="6349"/>
                  <a:pt x="1053473" y="14180"/>
                </a:cubicBezTo>
                <a:lnTo>
                  <a:pt x="1053473" y="1866710"/>
                </a:lnTo>
                <a:cubicBezTo>
                  <a:pt x="1053473" y="1874541"/>
                  <a:pt x="1047124" y="1880890"/>
                  <a:pt x="1039293" y="1880890"/>
                </a:cubicBezTo>
                <a:lnTo>
                  <a:pt x="14180" y="1880890"/>
                </a:lnTo>
                <a:cubicBezTo>
                  <a:pt x="6349" y="1880890"/>
                  <a:pt x="0" y="1874541"/>
                  <a:pt x="0" y="1866710"/>
                </a:cubicBezTo>
                <a:lnTo>
                  <a:pt x="0" y="14180"/>
                </a:lnTo>
                <a:cubicBezTo>
                  <a:pt x="0" y="6349"/>
                  <a:pt x="6349" y="0"/>
                  <a:pt x="141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0" name="Picture Placeholder 9"/>
          <p:cNvSpPr>
            <a:spLocks noGrp="1"/>
          </p:cNvSpPr>
          <p:nvPr>
            <p:ph type="pic" sz="quarter" idx="17"/>
          </p:nvPr>
        </p:nvSpPr>
        <p:spPr>
          <a:xfrm>
            <a:off x="3825688" y="1131312"/>
            <a:ext cx="4551829" cy="2842948"/>
          </a:xfrm>
          <a:custGeom>
            <a:avLst/>
            <a:gdLst>
              <a:gd name="connsiteX0" fmla="*/ 37895 w 4551829"/>
              <a:gd name="connsiteY0" fmla="*/ 0 h 2815400"/>
              <a:gd name="connsiteX1" fmla="*/ 4513934 w 4551829"/>
              <a:gd name="connsiteY1" fmla="*/ 0 h 2815400"/>
              <a:gd name="connsiteX2" fmla="*/ 4551829 w 4551829"/>
              <a:gd name="connsiteY2" fmla="*/ 37895 h 2815400"/>
              <a:gd name="connsiteX3" fmla="*/ 4551829 w 4551829"/>
              <a:gd name="connsiteY3" fmla="*/ 2777505 h 2815400"/>
              <a:gd name="connsiteX4" fmla="*/ 4513934 w 4551829"/>
              <a:gd name="connsiteY4" fmla="*/ 2815400 h 2815400"/>
              <a:gd name="connsiteX5" fmla="*/ 37895 w 4551829"/>
              <a:gd name="connsiteY5" fmla="*/ 2815400 h 2815400"/>
              <a:gd name="connsiteX6" fmla="*/ 0 w 4551829"/>
              <a:gd name="connsiteY6" fmla="*/ 2777505 h 2815400"/>
              <a:gd name="connsiteX7" fmla="*/ 0 w 4551829"/>
              <a:gd name="connsiteY7" fmla="*/ 37895 h 2815400"/>
              <a:gd name="connsiteX8" fmla="*/ 37895 w 4551829"/>
              <a:gd name="connsiteY8" fmla="*/ 0 h 281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1829" h="2815400">
                <a:moveTo>
                  <a:pt x="37895" y="0"/>
                </a:moveTo>
                <a:lnTo>
                  <a:pt x="4513934" y="0"/>
                </a:lnTo>
                <a:cubicBezTo>
                  <a:pt x="4534863" y="0"/>
                  <a:pt x="4551829" y="16966"/>
                  <a:pt x="4551829" y="37895"/>
                </a:cubicBezTo>
                <a:lnTo>
                  <a:pt x="4551829" y="2777505"/>
                </a:lnTo>
                <a:cubicBezTo>
                  <a:pt x="4551829" y="2798434"/>
                  <a:pt x="4534863" y="2815400"/>
                  <a:pt x="4513934" y="2815400"/>
                </a:cubicBezTo>
                <a:lnTo>
                  <a:pt x="37895" y="2815400"/>
                </a:lnTo>
                <a:cubicBezTo>
                  <a:pt x="16966" y="2815400"/>
                  <a:pt x="0" y="2798434"/>
                  <a:pt x="0" y="2777505"/>
                </a:cubicBezTo>
                <a:lnTo>
                  <a:pt x="0" y="37895"/>
                </a:lnTo>
                <a:cubicBezTo>
                  <a:pt x="0" y="16966"/>
                  <a:pt x="16966" y="0"/>
                  <a:pt x="3789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9467830" y="2233158"/>
            <a:ext cx="1583576" cy="2106418"/>
          </a:xfrm>
          <a:custGeom>
            <a:avLst/>
            <a:gdLst>
              <a:gd name="connsiteX0" fmla="*/ 21315 w 1583576"/>
              <a:gd name="connsiteY0" fmla="*/ 0 h 2106418"/>
              <a:gd name="connsiteX1" fmla="*/ 1562261 w 1583576"/>
              <a:gd name="connsiteY1" fmla="*/ 0 h 2106418"/>
              <a:gd name="connsiteX2" fmla="*/ 1583576 w 1583576"/>
              <a:gd name="connsiteY2" fmla="*/ 21315 h 2106418"/>
              <a:gd name="connsiteX3" fmla="*/ 1583576 w 1583576"/>
              <a:gd name="connsiteY3" fmla="*/ 2085103 h 2106418"/>
              <a:gd name="connsiteX4" fmla="*/ 1562261 w 1583576"/>
              <a:gd name="connsiteY4" fmla="*/ 2106418 h 2106418"/>
              <a:gd name="connsiteX5" fmla="*/ 21315 w 1583576"/>
              <a:gd name="connsiteY5" fmla="*/ 2106418 h 2106418"/>
              <a:gd name="connsiteX6" fmla="*/ 0 w 1583576"/>
              <a:gd name="connsiteY6" fmla="*/ 2085103 h 2106418"/>
              <a:gd name="connsiteX7" fmla="*/ 0 w 1583576"/>
              <a:gd name="connsiteY7" fmla="*/ 21315 h 2106418"/>
              <a:gd name="connsiteX8" fmla="*/ 21315 w 1583576"/>
              <a:gd name="connsiteY8" fmla="*/ 0 h 2106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76" h="2106418">
                <a:moveTo>
                  <a:pt x="21315" y="0"/>
                </a:moveTo>
                <a:lnTo>
                  <a:pt x="1562261" y="0"/>
                </a:lnTo>
                <a:cubicBezTo>
                  <a:pt x="1574033" y="0"/>
                  <a:pt x="1583576" y="9543"/>
                  <a:pt x="1583576" y="21315"/>
                </a:cubicBezTo>
                <a:lnTo>
                  <a:pt x="1583576" y="2085103"/>
                </a:lnTo>
                <a:cubicBezTo>
                  <a:pt x="1583576" y="2096875"/>
                  <a:pt x="1574033" y="2106418"/>
                  <a:pt x="1562261" y="2106418"/>
                </a:cubicBezTo>
                <a:lnTo>
                  <a:pt x="21315" y="2106418"/>
                </a:lnTo>
                <a:cubicBezTo>
                  <a:pt x="9543" y="2106418"/>
                  <a:pt x="0" y="2096875"/>
                  <a:pt x="0" y="2085103"/>
                </a:cubicBezTo>
                <a:lnTo>
                  <a:pt x="0" y="21315"/>
                </a:lnTo>
                <a:cubicBezTo>
                  <a:pt x="0" y="9543"/>
                  <a:pt x="9543" y="0"/>
                  <a:pt x="2131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nodePh="1">
                                  <p:stCondLst>
                                    <p:cond delay="3000"/>
                                  </p:stCondLst>
                                  <p:endCondLst>
                                    <p:cond evt="begin" delay="0">
                                      <p:tn val="8"/>
                                    </p:cond>
                                  </p:end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nodePh="1">
                                  <p:stCondLst>
                                    <p:cond delay="350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5" name="Picture Placeholder 24"/>
          <p:cNvSpPr>
            <a:spLocks noGrp="1"/>
          </p:cNvSpPr>
          <p:nvPr>
            <p:ph type="pic" sz="quarter" idx="12"/>
          </p:nvPr>
        </p:nvSpPr>
        <p:spPr>
          <a:xfrm>
            <a:off x="6845593" y="2445520"/>
            <a:ext cx="1802800" cy="1347358"/>
          </a:xfrm>
          <a:custGeom>
            <a:avLst/>
            <a:gdLst>
              <a:gd name="connsiteX0" fmla="*/ 171653 w 1802800"/>
              <a:gd name="connsiteY0" fmla="*/ 0 h 1347358"/>
              <a:gd name="connsiteX1" fmla="*/ 1631147 w 1802800"/>
              <a:gd name="connsiteY1" fmla="*/ 0 h 1347358"/>
              <a:gd name="connsiteX2" fmla="*/ 1802800 w 1802800"/>
              <a:gd name="connsiteY2" fmla="*/ 171653 h 1347358"/>
              <a:gd name="connsiteX3" fmla="*/ 1802800 w 1802800"/>
              <a:gd name="connsiteY3" fmla="*/ 1175705 h 1347358"/>
              <a:gd name="connsiteX4" fmla="*/ 1631147 w 1802800"/>
              <a:gd name="connsiteY4" fmla="*/ 1347358 h 1347358"/>
              <a:gd name="connsiteX5" fmla="*/ 171653 w 1802800"/>
              <a:gd name="connsiteY5" fmla="*/ 1347358 h 1347358"/>
              <a:gd name="connsiteX6" fmla="*/ 0 w 1802800"/>
              <a:gd name="connsiteY6" fmla="*/ 1175705 h 1347358"/>
              <a:gd name="connsiteX7" fmla="*/ 0 w 1802800"/>
              <a:gd name="connsiteY7" fmla="*/ 171653 h 1347358"/>
              <a:gd name="connsiteX8" fmla="*/ 171653 w 1802800"/>
              <a:gd name="connsiteY8" fmla="*/ 0 h 134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800" h="1347358">
                <a:moveTo>
                  <a:pt x="171653" y="0"/>
                </a:moveTo>
                <a:lnTo>
                  <a:pt x="1631147" y="0"/>
                </a:lnTo>
                <a:cubicBezTo>
                  <a:pt x="1725948" y="0"/>
                  <a:pt x="1802800" y="76852"/>
                  <a:pt x="1802800" y="171653"/>
                </a:cubicBezTo>
                <a:lnTo>
                  <a:pt x="1802800" y="1175705"/>
                </a:lnTo>
                <a:cubicBezTo>
                  <a:pt x="1802800" y="1270506"/>
                  <a:pt x="1725948" y="1347358"/>
                  <a:pt x="1631147" y="1347358"/>
                </a:cubicBezTo>
                <a:lnTo>
                  <a:pt x="171653" y="1347358"/>
                </a:lnTo>
                <a:cubicBezTo>
                  <a:pt x="76852" y="1347358"/>
                  <a:pt x="0" y="1270506"/>
                  <a:pt x="0" y="1175705"/>
                </a:cubicBezTo>
                <a:lnTo>
                  <a:pt x="0" y="171653"/>
                </a:lnTo>
                <a:cubicBezTo>
                  <a:pt x="0" y="76852"/>
                  <a:pt x="76852" y="0"/>
                  <a:pt x="17165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3" name="Picture Placeholder 22"/>
          <p:cNvSpPr>
            <a:spLocks noGrp="1"/>
          </p:cNvSpPr>
          <p:nvPr>
            <p:ph type="pic" sz="quarter" idx="13"/>
          </p:nvPr>
        </p:nvSpPr>
        <p:spPr>
          <a:xfrm>
            <a:off x="6962282" y="1103130"/>
            <a:ext cx="1097280" cy="109728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dirty="0"/>
          </a:p>
        </p:txBody>
      </p:sp>
      <p:sp>
        <p:nvSpPr>
          <p:cNvPr id="27" name="Picture Placeholder 26"/>
          <p:cNvSpPr>
            <a:spLocks noGrp="1"/>
          </p:cNvSpPr>
          <p:nvPr>
            <p:ph type="pic" sz="quarter" idx="14"/>
          </p:nvPr>
        </p:nvSpPr>
        <p:spPr>
          <a:xfrm>
            <a:off x="8793278" y="2262896"/>
            <a:ext cx="2454903" cy="1565577"/>
          </a:xfrm>
          <a:custGeom>
            <a:avLst/>
            <a:gdLst>
              <a:gd name="connsiteX0" fmla="*/ 199455 w 2454903"/>
              <a:gd name="connsiteY0" fmla="*/ 0 h 1565577"/>
              <a:gd name="connsiteX1" fmla="*/ 2255448 w 2454903"/>
              <a:gd name="connsiteY1" fmla="*/ 0 h 1565577"/>
              <a:gd name="connsiteX2" fmla="*/ 2454903 w 2454903"/>
              <a:gd name="connsiteY2" fmla="*/ 199455 h 1565577"/>
              <a:gd name="connsiteX3" fmla="*/ 2454903 w 2454903"/>
              <a:gd name="connsiteY3" fmla="*/ 1366122 h 1565577"/>
              <a:gd name="connsiteX4" fmla="*/ 2255448 w 2454903"/>
              <a:gd name="connsiteY4" fmla="*/ 1565577 h 1565577"/>
              <a:gd name="connsiteX5" fmla="*/ 199455 w 2454903"/>
              <a:gd name="connsiteY5" fmla="*/ 1565577 h 1565577"/>
              <a:gd name="connsiteX6" fmla="*/ 0 w 2454903"/>
              <a:gd name="connsiteY6" fmla="*/ 1366122 h 1565577"/>
              <a:gd name="connsiteX7" fmla="*/ 0 w 2454903"/>
              <a:gd name="connsiteY7" fmla="*/ 199455 h 1565577"/>
              <a:gd name="connsiteX8" fmla="*/ 199455 w 2454903"/>
              <a:gd name="connsiteY8" fmla="*/ 0 h 15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03" h="1565577">
                <a:moveTo>
                  <a:pt x="199455" y="0"/>
                </a:moveTo>
                <a:lnTo>
                  <a:pt x="2255448" y="0"/>
                </a:lnTo>
                <a:cubicBezTo>
                  <a:pt x="2365604" y="0"/>
                  <a:pt x="2454903" y="89299"/>
                  <a:pt x="2454903" y="199455"/>
                </a:cubicBezTo>
                <a:lnTo>
                  <a:pt x="2454903" y="1366122"/>
                </a:lnTo>
                <a:cubicBezTo>
                  <a:pt x="2454903" y="1476278"/>
                  <a:pt x="2365604" y="1565577"/>
                  <a:pt x="2255448" y="1565577"/>
                </a:cubicBezTo>
                <a:lnTo>
                  <a:pt x="199455" y="1565577"/>
                </a:lnTo>
                <a:cubicBezTo>
                  <a:pt x="89299" y="1565577"/>
                  <a:pt x="0" y="1476278"/>
                  <a:pt x="0" y="1366122"/>
                </a:cubicBezTo>
                <a:lnTo>
                  <a:pt x="0" y="199455"/>
                </a:lnTo>
                <a:cubicBezTo>
                  <a:pt x="0" y="89299"/>
                  <a:pt x="89299" y="0"/>
                  <a:pt x="19945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9" name="Picture Placeholder 28"/>
          <p:cNvSpPr>
            <a:spLocks noGrp="1"/>
          </p:cNvSpPr>
          <p:nvPr>
            <p:ph type="pic" sz="quarter" idx="15"/>
          </p:nvPr>
        </p:nvSpPr>
        <p:spPr>
          <a:xfrm>
            <a:off x="8707111" y="4034835"/>
            <a:ext cx="1802800" cy="1347358"/>
          </a:xfrm>
          <a:custGeom>
            <a:avLst/>
            <a:gdLst>
              <a:gd name="connsiteX0" fmla="*/ 171653 w 1802800"/>
              <a:gd name="connsiteY0" fmla="*/ 0 h 1347358"/>
              <a:gd name="connsiteX1" fmla="*/ 1631147 w 1802800"/>
              <a:gd name="connsiteY1" fmla="*/ 0 h 1347358"/>
              <a:gd name="connsiteX2" fmla="*/ 1802800 w 1802800"/>
              <a:gd name="connsiteY2" fmla="*/ 171653 h 1347358"/>
              <a:gd name="connsiteX3" fmla="*/ 1802800 w 1802800"/>
              <a:gd name="connsiteY3" fmla="*/ 1175705 h 1347358"/>
              <a:gd name="connsiteX4" fmla="*/ 1631147 w 1802800"/>
              <a:gd name="connsiteY4" fmla="*/ 1347358 h 1347358"/>
              <a:gd name="connsiteX5" fmla="*/ 171653 w 1802800"/>
              <a:gd name="connsiteY5" fmla="*/ 1347358 h 1347358"/>
              <a:gd name="connsiteX6" fmla="*/ 0 w 1802800"/>
              <a:gd name="connsiteY6" fmla="*/ 1175705 h 1347358"/>
              <a:gd name="connsiteX7" fmla="*/ 0 w 1802800"/>
              <a:gd name="connsiteY7" fmla="*/ 171653 h 1347358"/>
              <a:gd name="connsiteX8" fmla="*/ 171653 w 1802800"/>
              <a:gd name="connsiteY8" fmla="*/ 0 h 134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800" h="1347358">
                <a:moveTo>
                  <a:pt x="171653" y="0"/>
                </a:moveTo>
                <a:lnTo>
                  <a:pt x="1631147" y="0"/>
                </a:lnTo>
                <a:cubicBezTo>
                  <a:pt x="1725948" y="0"/>
                  <a:pt x="1802800" y="76852"/>
                  <a:pt x="1802800" y="171653"/>
                </a:cubicBezTo>
                <a:lnTo>
                  <a:pt x="1802800" y="1175705"/>
                </a:lnTo>
                <a:cubicBezTo>
                  <a:pt x="1802800" y="1270506"/>
                  <a:pt x="1725948" y="1347358"/>
                  <a:pt x="1631147" y="1347358"/>
                </a:cubicBezTo>
                <a:lnTo>
                  <a:pt x="171653" y="1347358"/>
                </a:lnTo>
                <a:cubicBezTo>
                  <a:pt x="76852" y="1347358"/>
                  <a:pt x="0" y="1270506"/>
                  <a:pt x="0" y="1175705"/>
                </a:cubicBezTo>
                <a:lnTo>
                  <a:pt x="0" y="171653"/>
                </a:lnTo>
                <a:cubicBezTo>
                  <a:pt x="0" y="76852"/>
                  <a:pt x="76852" y="0"/>
                  <a:pt x="171653"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1" name="Picture Placeholder 30"/>
          <p:cNvSpPr>
            <a:spLocks noGrp="1"/>
          </p:cNvSpPr>
          <p:nvPr>
            <p:ph type="pic" sz="quarter" idx="16"/>
          </p:nvPr>
        </p:nvSpPr>
        <p:spPr>
          <a:xfrm>
            <a:off x="6083388" y="3918722"/>
            <a:ext cx="2454903" cy="1565577"/>
          </a:xfrm>
          <a:custGeom>
            <a:avLst/>
            <a:gdLst>
              <a:gd name="connsiteX0" fmla="*/ 199455 w 2454903"/>
              <a:gd name="connsiteY0" fmla="*/ 0 h 1565577"/>
              <a:gd name="connsiteX1" fmla="*/ 2255448 w 2454903"/>
              <a:gd name="connsiteY1" fmla="*/ 0 h 1565577"/>
              <a:gd name="connsiteX2" fmla="*/ 2454903 w 2454903"/>
              <a:gd name="connsiteY2" fmla="*/ 199455 h 1565577"/>
              <a:gd name="connsiteX3" fmla="*/ 2454903 w 2454903"/>
              <a:gd name="connsiteY3" fmla="*/ 1366122 h 1565577"/>
              <a:gd name="connsiteX4" fmla="*/ 2255448 w 2454903"/>
              <a:gd name="connsiteY4" fmla="*/ 1565577 h 1565577"/>
              <a:gd name="connsiteX5" fmla="*/ 199455 w 2454903"/>
              <a:gd name="connsiteY5" fmla="*/ 1565577 h 1565577"/>
              <a:gd name="connsiteX6" fmla="*/ 0 w 2454903"/>
              <a:gd name="connsiteY6" fmla="*/ 1366122 h 1565577"/>
              <a:gd name="connsiteX7" fmla="*/ 0 w 2454903"/>
              <a:gd name="connsiteY7" fmla="*/ 199455 h 1565577"/>
              <a:gd name="connsiteX8" fmla="*/ 199455 w 2454903"/>
              <a:gd name="connsiteY8" fmla="*/ 0 h 1565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903" h="1565577">
                <a:moveTo>
                  <a:pt x="199455" y="0"/>
                </a:moveTo>
                <a:lnTo>
                  <a:pt x="2255448" y="0"/>
                </a:lnTo>
                <a:cubicBezTo>
                  <a:pt x="2365604" y="0"/>
                  <a:pt x="2454903" y="89299"/>
                  <a:pt x="2454903" y="199455"/>
                </a:cubicBezTo>
                <a:lnTo>
                  <a:pt x="2454903" y="1366122"/>
                </a:lnTo>
                <a:cubicBezTo>
                  <a:pt x="2454903" y="1476278"/>
                  <a:pt x="2365604" y="1565577"/>
                  <a:pt x="2255448" y="1565577"/>
                </a:cubicBezTo>
                <a:lnTo>
                  <a:pt x="199455" y="1565577"/>
                </a:lnTo>
                <a:cubicBezTo>
                  <a:pt x="89299" y="1565577"/>
                  <a:pt x="0" y="1476278"/>
                  <a:pt x="0" y="1366122"/>
                </a:cubicBezTo>
                <a:lnTo>
                  <a:pt x="0" y="199455"/>
                </a:lnTo>
                <a:cubicBezTo>
                  <a:pt x="0" y="89299"/>
                  <a:pt x="89299" y="0"/>
                  <a:pt x="199455"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50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360"/>
                                          </p:val>
                                        </p:tav>
                                        <p:tav tm="100000">
                                          <p:val>
                                            <p:fltVal val="0"/>
                                          </p:val>
                                        </p:tav>
                                      </p:tavLst>
                                    </p:anim>
                                    <p:animEffect transition="in" filter="fade">
                                      <p:cBhvr>
                                        <p:cTn id="10" dur="1000"/>
                                        <p:tgtEl>
                                          <p:spTgt spid="23"/>
                                        </p:tgtEl>
                                      </p:cBhvr>
                                    </p:animEffect>
                                  </p:childTnLst>
                                </p:cTn>
                              </p:par>
                              <p:par>
                                <p:cTn id="11" presetID="23" presetClass="entr" presetSubtype="16" fill="hold" grpId="0" nodeType="withEffect" nodePh="1">
                                  <p:stCondLst>
                                    <p:cond delay="2500"/>
                                  </p:stCondLst>
                                  <p:endCondLst>
                                    <p:cond evt="begin" delay="0">
                                      <p:tn val="11"/>
                                    </p:cond>
                                  </p:endCondLst>
                                  <p:childTnLst>
                                    <p:set>
                                      <p:cBhvr>
                                        <p:cTn id="12" dur="1" fill="hold">
                                          <p:stCondLst>
                                            <p:cond delay="0"/>
                                          </p:stCondLst>
                                        </p:cTn>
                                        <p:tgtEl>
                                          <p:spTgt spid="29"/>
                                        </p:tgtEl>
                                        <p:attrNameLst>
                                          <p:attrName>style.visibility</p:attrName>
                                        </p:attrNameLst>
                                      </p:cBhvr>
                                      <p:to>
                                        <p:strVal val="visible"/>
                                      </p:to>
                                    </p:set>
                                    <p:anim calcmode="lin" valueType="num">
                                      <p:cBhvr>
                                        <p:cTn id="13" dur="1000" fill="hold"/>
                                        <p:tgtEl>
                                          <p:spTgt spid="29"/>
                                        </p:tgtEl>
                                        <p:attrNameLst>
                                          <p:attrName>ppt_w</p:attrName>
                                        </p:attrNameLst>
                                      </p:cBhvr>
                                      <p:tavLst>
                                        <p:tav tm="0">
                                          <p:val>
                                            <p:fltVal val="0"/>
                                          </p:val>
                                        </p:tav>
                                        <p:tav tm="100000">
                                          <p:val>
                                            <p:strVal val="#ppt_w"/>
                                          </p:val>
                                        </p:tav>
                                      </p:tavLst>
                                    </p:anim>
                                    <p:anim calcmode="lin" valueType="num">
                                      <p:cBhvr>
                                        <p:cTn id="14" dur="1000" fill="hold"/>
                                        <p:tgtEl>
                                          <p:spTgt spid="29"/>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nodePh="1">
                                  <p:stCondLst>
                                    <p:cond delay="3000"/>
                                  </p:stCondLst>
                                  <p:endCondLst>
                                    <p:cond evt="begin" delay="0">
                                      <p:tn val="15"/>
                                    </p:cond>
                                  </p:end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nodePh="1">
                                  <p:stCondLst>
                                    <p:cond delay="3500"/>
                                  </p:stCondLst>
                                  <p:endCondLst>
                                    <p:cond evt="begin" delay="0">
                                      <p:tn val="19"/>
                                    </p:cond>
                                  </p:endCondLst>
                                  <p:childTnLst>
                                    <p:set>
                                      <p:cBhvr>
                                        <p:cTn id="20" dur="1" fill="hold">
                                          <p:stCondLst>
                                            <p:cond delay="0"/>
                                          </p:stCondLst>
                                        </p:cTn>
                                        <p:tgtEl>
                                          <p:spTgt spid="31"/>
                                        </p:tgtEl>
                                        <p:attrNameLst>
                                          <p:attrName>style.visibility</p:attrName>
                                        </p:attrNameLst>
                                      </p:cBhvr>
                                      <p:to>
                                        <p:strVal val="visible"/>
                                      </p:to>
                                    </p:set>
                                    <p:anim calcmode="lin" valueType="num">
                                      <p:cBhvr>
                                        <p:cTn id="21" dur="1000" fill="hold"/>
                                        <p:tgtEl>
                                          <p:spTgt spid="31"/>
                                        </p:tgtEl>
                                        <p:attrNameLst>
                                          <p:attrName>ppt_w</p:attrName>
                                        </p:attrNameLst>
                                      </p:cBhvr>
                                      <p:tavLst>
                                        <p:tav tm="0">
                                          <p:val>
                                            <p:fltVal val="0"/>
                                          </p:val>
                                        </p:tav>
                                        <p:tav tm="100000">
                                          <p:val>
                                            <p:strVal val="#ppt_w"/>
                                          </p:val>
                                        </p:tav>
                                      </p:tavLst>
                                    </p:anim>
                                    <p:anim calcmode="lin" valueType="num">
                                      <p:cBhvr>
                                        <p:cTn id="22" dur="1000" fill="hold"/>
                                        <p:tgtEl>
                                          <p:spTgt spid="31"/>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nodePh="1">
                                  <p:stCondLst>
                                    <p:cond delay="4000"/>
                                  </p:stCondLst>
                                  <p:endCondLst>
                                    <p:cond evt="begin" delay="0">
                                      <p:tn val="23"/>
                                    </p:cond>
                                  </p:endCondLst>
                                  <p:childTnLst>
                                    <p:set>
                                      <p:cBhvr>
                                        <p:cTn id="24" dur="1" fill="hold">
                                          <p:stCondLst>
                                            <p:cond delay="0"/>
                                          </p:stCondLst>
                                        </p:cTn>
                                        <p:tgtEl>
                                          <p:spTgt spid="27"/>
                                        </p:tgtEl>
                                        <p:attrNameLst>
                                          <p:attrName>style.visibility</p:attrName>
                                        </p:attrNameLst>
                                      </p:cBhvr>
                                      <p:to>
                                        <p:strVal val="visible"/>
                                      </p:to>
                                    </p:set>
                                    <p:anim calcmode="lin" valueType="num">
                                      <p:cBhvr>
                                        <p:cTn id="25" dur="1000" fill="hold"/>
                                        <p:tgtEl>
                                          <p:spTgt spid="27"/>
                                        </p:tgtEl>
                                        <p:attrNameLst>
                                          <p:attrName>ppt_w</p:attrName>
                                        </p:attrNameLst>
                                      </p:cBhvr>
                                      <p:tavLst>
                                        <p:tav tm="0">
                                          <p:val>
                                            <p:fltVal val="0"/>
                                          </p:val>
                                        </p:tav>
                                        <p:tav tm="100000">
                                          <p:val>
                                            <p:strVal val="#ppt_w"/>
                                          </p:val>
                                        </p:tav>
                                      </p:tavLst>
                                    </p:anim>
                                    <p:anim calcmode="lin" valueType="num">
                                      <p:cBhvr>
                                        <p:cTn id="26" dur="100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p:bldP spid="27" grpId="0"/>
      <p:bldP spid="29" grpId="0"/>
      <p:bldP spid="31"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Title and Vertical Text">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2913607" y="3202357"/>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8"/>
          </p:nvPr>
        </p:nvSpPr>
        <p:spPr>
          <a:xfrm>
            <a:off x="6559091" y="2708709"/>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9"/>
          </p:nvPr>
        </p:nvSpPr>
        <p:spPr>
          <a:xfrm>
            <a:off x="9601441" y="3499422"/>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20"/>
          </p:nvPr>
        </p:nvSpPr>
        <p:spPr>
          <a:xfrm>
            <a:off x="8791359" y="4915040"/>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8" name="Picture Placeholder 17"/>
          <p:cNvSpPr>
            <a:spLocks noGrp="1"/>
          </p:cNvSpPr>
          <p:nvPr>
            <p:ph type="pic" sz="quarter" idx="21"/>
          </p:nvPr>
        </p:nvSpPr>
        <p:spPr>
          <a:xfrm>
            <a:off x="4913408" y="4910795"/>
            <a:ext cx="731520" cy="731520"/>
          </a:xfrm>
          <a:custGeom>
            <a:avLst/>
            <a:gdLst>
              <a:gd name="connsiteX0" fmla="*/ 365760 w 731520"/>
              <a:gd name="connsiteY0" fmla="*/ 0 h 731520"/>
              <a:gd name="connsiteX1" fmla="*/ 731520 w 731520"/>
              <a:gd name="connsiteY1" fmla="*/ 365760 h 731520"/>
              <a:gd name="connsiteX2" fmla="*/ 365760 w 731520"/>
              <a:gd name="connsiteY2" fmla="*/ 731520 h 731520"/>
              <a:gd name="connsiteX3" fmla="*/ 0 w 731520"/>
              <a:gd name="connsiteY3" fmla="*/ 365760 h 731520"/>
              <a:gd name="connsiteX4" fmla="*/ 365760 w 731520"/>
              <a:gd name="connsiteY4" fmla="*/ 0 h 7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731520">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26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nodePh="1">
                                  <p:stCondLst>
                                    <p:cond delay="3600"/>
                                  </p:stCondLst>
                                  <p:endCondLst>
                                    <p:cond evt="begin" delay="0">
                                      <p:tn val="11"/>
                                    </p:cond>
                                  </p:end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style.rotation</p:attrName>
                                        </p:attrNameLst>
                                      </p:cBhvr>
                                      <p:tavLst>
                                        <p:tav tm="0">
                                          <p:val>
                                            <p:fltVal val="360"/>
                                          </p:val>
                                        </p:tav>
                                        <p:tav tm="100000">
                                          <p:val>
                                            <p:fltVal val="0"/>
                                          </p:val>
                                        </p:tav>
                                      </p:tavLst>
                                    </p:anim>
                                    <p:animEffect transition="in" filter="fade">
                                      <p:cBhvr>
                                        <p:cTn id="16" dur="500"/>
                                        <p:tgtEl>
                                          <p:spTgt spid="16"/>
                                        </p:tgtEl>
                                      </p:cBhvr>
                                    </p:animEffect>
                                  </p:childTnLst>
                                </p:cTn>
                              </p:par>
                              <p:par>
                                <p:cTn id="17" presetID="49" presetClass="entr" presetSubtype="0" decel="100000" fill="hold" grpId="0" nodeType="withEffect" nodePh="1">
                                  <p:stCondLst>
                                    <p:cond delay="4600"/>
                                  </p:stCondLst>
                                  <p:endCondLst>
                                    <p:cond evt="begin" delay="0">
                                      <p:tn val="17"/>
                                    </p:cond>
                                  </p:end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par>
                                <p:cTn id="23" presetID="49" presetClass="entr" presetSubtype="0" decel="100000" fill="hold" grpId="0" nodeType="withEffect" nodePh="1">
                                  <p:stCondLst>
                                    <p:cond delay="560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360"/>
                                          </p:val>
                                        </p:tav>
                                        <p:tav tm="100000">
                                          <p:val>
                                            <p:fltVal val="0"/>
                                          </p:val>
                                        </p:tav>
                                      </p:tavLst>
                                    </p:anim>
                                    <p:animEffect transition="in" filter="fade">
                                      <p:cBhvr>
                                        <p:cTn id="28" dur="500"/>
                                        <p:tgtEl>
                                          <p:spTgt spid="12"/>
                                        </p:tgtEl>
                                      </p:cBhvr>
                                    </p:animEffect>
                                  </p:childTnLst>
                                </p:cTn>
                              </p:par>
                              <p:par>
                                <p:cTn id="29" presetID="49" presetClass="entr" presetSubtype="0" decel="100000" fill="hold" grpId="0" nodeType="withEffect" nodePh="1">
                                  <p:stCondLst>
                                    <p:cond delay="6600"/>
                                  </p:stCondLst>
                                  <p:endCondLst>
                                    <p:cond evt="begin" delay="0">
                                      <p:tn val="29"/>
                                    </p:cond>
                                  </p:end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 calcmode="lin" valueType="num">
                                      <p:cBhvr>
                                        <p:cTn id="33" dur="500" fill="hold"/>
                                        <p:tgtEl>
                                          <p:spTgt spid="14"/>
                                        </p:tgtEl>
                                        <p:attrNameLst>
                                          <p:attrName>style.rotation</p:attrName>
                                        </p:attrNameLst>
                                      </p:cBhvr>
                                      <p:tavLst>
                                        <p:tav tm="0">
                                          <p:val>
                                            <p:fltVal val="360"/>
                                          </p:val>
                                        </p:tav>
                                        <p:tav tm="100000">
                                          <p:val>
                                            <p:fltVal val="0"/>
                                          </p:val>
                                        </p:tav>
                                      </p:tavLst>
                                    </p:anim>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B385D6D-2CF4-4DD3-B986-2518B13082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93D14-AD57-4EA4-969F-B964F5464D37}"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3" name="Picture Placeholder 12"/>
          <p:cNvSpPr>
            <a:spLocks noGrp="1"/>
          </p:cNvSpPr>
          <p:nvPr>
            <p:ph type="pic" sz="quarter" idx="16"/>
          </p:nvPr>
        </p:nvSpPr>
        <p:spPr>
          <a:xfrm>
            <a:off x="496847"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5" name="Picture Placeholder 14"/>
          <p:cNvSpPr>
            <a:spLocks noGrp="1"/>
          </p:cNvSpPr>
          <p:nvPr>
            <p:ph type="pic" sz="quarter" idx="17"/>
          </p:nvPr>
        </p:nvSpPr>
        <p:spPr>
          <a:xfrm>
            <a:off x="4362431"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8"/>
          </p:nvPr>
        </p:nvSpPr>
        <p:spPr>
          <a:xfrm>
            <a:off x="8219655" y="1079517"/>
            <a:ext cx="3467138" cy="2072843"/>
          </a:xfrm>
          <a:custGeom>
            <a:avLst/>
            <a:gdLst>
              <a:gd name="connsiteX0" fmla="*/ 264080 w 3467138"/>
              <a:gd name="connsiteY0" fmla="*/ 0 h 2072843"/>
              <a:gd name="connsiteX1" fmla="*/ 3203058 w 3467138"/>
              <a:gd name="connsiteY1" fmla="*/ 0 h 2072843"/>
              <a:gd name="connsiteX2" fmla="*/ 3467138 w 3467138"/>
              <a:gd name="connsiteY2" fmla="*/ 264080 h 2072843"/>
              <a:gd name="connsiteX3" fmla="*/ 3467138 w 3467138"/>
              <a:gd name="connsiteY3" fmla="*/ 1808763 h 2072843"/>
              <a:gd name="connsiteX4" fmla="*/ 3203058 w 3467138"/>
              <a:gd name="connsiteY4" fmla="*/ 2072843 h 2072843"/>
              <a:gd name="connsiteX5" fmla="*/ 264080 w 3467138"/>
              <a:gd name="connsiteY5" fmla="*/ 2072843 h 2072843"/>
              <a:gd name="connsiteX6" fmla="*/ 0 w 3467138"/>
              <a:gd name="connsiteY6" fmla="*/ 1808763 h 2072843"/>
              <a:gd name="connsiteX7" fmla="*/ 0 w 3467138"/>
              <a:gd name="connsiteY7" fmla="*/ 264080 h 2072843"/>
              <a:gd name="connsiteX8" fmla="*/ 264080 w 3467138"/>
              <a:gd name="connsiteY8" fmla="*/ 0 h 207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7138" h="2072843">
                <a:moveTo>
                  <a:pt x="264080" y="0"/>
                </a:moveTo>
                <a:lnTo>
                  <a:pt x="3203058" y="0"/>
                </a:lnTo>
                <a:cubicBezTo>
                  <a:pt x="3348905" y="0"/>
                  <a:pt x="3467138" y="118233"/>
                  <a:pt x="3467138" y="264080"/>
                </a:cubicBezTo>
                <a:lnTo>
                  <a:pt x="3467138" y="1808763"/>
                </a:lnTo>
                <a:cubicBezTo>
                  <a:pt x="3467138" y="1954610"/>
                  <a:pt x="3348905" y="2072843"/>
                  <a:pt x="3203058" y="2072843"/>
                </a:cubicBezTo>
                <a:lnTo>
                  <a:pt x="264080" y="2072843"/>
                </a:lnTo>
                <a:cubicBezTo>
                  <a:pt x="118233" y="2072843"/>
                  <a:pt x="0" y="1954610"/>
                  <a:pt x="0" y="1808763"/>
                </a:cubicBezTo>
                <a:lnTo>
                  <a:pt x="0" y="264080"/>
                </a:lnTo>
                <a:cubicBezTo>
                  <a:pt x="0" y="118233"/>
                  <a:pt x="118233" y="0"/>
                  <a:pt x="264080"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20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360"/>
                                          </p:val>
                                        </p:tav>
                                        <p:tav tm="100000">
                                          <p:val>
                                            <p:fltVal val="0"/>
                                          </p:val>
                                        </p:tav>
                                      </p:tavLst>
                                    </p:anim>
                                    <p:animEffect transition="in" filter="fade">
                                      <p:cBhvr>
                                        <p:cTn id="10" dur="1000"/>
                                        <p:tgtEl>
                                          <p:spTgt spid="13"/>
                                        </p:tgtEl>
                                      </p:cBhvr>
                                    </p:animEffect>
                                  </p:childTnLst>
                                </p:cTn>
                              </p:par>
                              <p:par>
                                <p:cTn id="11" presetID="49" presetClass="entr" presetSubtype="0" decel="100000" fill="hold" grpId="0" nodeType="withEffect" nodePh="1">
                                  <p:stCondLst>
                                    <p:cond delay="650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360"/>
                                          </p:val>
                                        </p:tav>
                                        <p:tav tm="100000">
                                          <p:val>
                                            <p:fltVal val="0"/>
                                          </p:val>
                                        </p:tav>
                                      </p:tavLst>
                                    </p:anim>
                                    <p:animEffect transition="in" filter="fade">
                                      <p:cBhvr>
                                        <p:cTn id="16" dur="1000"/>
                                        <p:tgtEl>
                                          <p:spTgt spid="15"/>
                                        </p:tgtEl>
                                      </p:cBhvr>
                                    </p:animEffect>
                                  </p:childTnLst>
                                </p:cTn>
                              </p:par>
                              <p:par>
                                <p:cTn id="17" presetID="49" presetClass="entr" presetSubtype="0" decel="100000" fill="hold" grpId="0" nodeType="withEffect" nodePh="1">
                                  <p:stCondLst>
                                    <p:cond delay="980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360"/>
                                          </p:val>
                                        </p:tav>
                                        <p:tav tm="100000">
                                          <p:val>
                                            <p:fltVal val="0"/>
                                          </p:val>
                                        </p:tav>
                                      </p:tavLst>
                                    </p:anim>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427762"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3420603"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5413443" y="2919929"/>
            <a:ext cx="1811672" cy="1306292"/>
          </a:xfrm>
          <a:custGeom>
            <a:avLst/>
            <a:gdLst>
              <a:gd name="connsiteX0" fmla="*/ 130629 w 1811672"/>
              <a:gd name="connsiteY0" fmla="*/ 0 h 1306292"/>
              <a:gd name="connsiteX1" fmla="*/ 1681043 w 1811672"/>
              <a:gd name="connsiteY1" fmla="*/ 0 h 1306292"/>
              <a:gd name="connsiteX2" fmla="*/ 1811672 w 1811672"/>
              <a:gd name="connsiteY2" fmla="*/ 130629 h 1306292"/>
              <a:gd name="connsiteX3" fmla="*/ 1811672 w 1811672"/>
              <a:gd name="connsiteY3" fmla="*/ 1175663 h 1306292"/>
              <a:gd name="connsiteX4" fmla="*/ 1681043 w 1811672"/>
              <a:gd name="connsiteY4" fmla="*/ 1306292 h 1306292"/>
              <a:gd name="connsiteX5" fmla="*/ 130629 w 1811672"/>
              <a:gd name="connsiteY5" fmla="*/ 1306292 h 1306292"/>
              <a:gd name="connsiteX6" fmla="*/ 0 w 1811672"/>
              <a:gd name="connsiteY6" fmla="*/ 1175663 h 1306292"/>
              <a:gd name="connsiteX7" fmla="*/ 0 w 1811672"/>
              <a:gd name="connsiteY7" fmla="*/ 130629 h 1306292"/>
              <a:gd name="connsiteX8" fmla="*/ 130629 w 1811672"/>
              <a:gd name="connsiteY8" fmla="*/ 0 h 1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672" h="1306292">
                <a:moveTo>
                  <a:pt x="130629" y="0"/>
                </a:moveTo>
                <a:lnTo>
                  <a:pt x="1681043" y="0"/>
                </a:lnTo>
                <a:cubicBezTo>
                  <a:pt x="1753187" y="0"/>
                  <a:pt x="1811672" y="58485"/>
                  <a:pt x="1811672" y="130629"/>
                </a:cubicBezTo>
                <a:lnTo>
                  <a:pt x="1811672" y="1175663"/>
                </a:lnTo>
                <a:cubicBezTo>
                  <a:pt x="1811672" y="1247807"/>
                  <a:pt x="1753187" y="1306292"/>
                  <a:pt x="1681043" y="1306292"/>
                </a:cubicBezTo>
                <a:lnTo>
                  <a:pt x="130629" y="1306292"/>
                </a:lnTo>
                <a:cubicBezTo>
                  <a:pt x="58485" y="1306292"/>
                  <a:pt x="0" y="1247807"/>
                  <a:pt x="0" y="1175663"/>
                </a:cubicBezTo>
                <a:lnTo>
                  <a:pt x="0" y="130629"/>
                </a:lnTo>
                <a:cubicBezTo>
                  <a:pt x="0" y="58485"/>
                  <a:pt x="58485" y="0"/>
                  <a:pt x="13062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36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360"/>
                                          </p:val>
                                        </p:tav>
                                        <p:tav tm="100000">
                                          <p:val>
                                            <p:fltVal val="0"/>
                                          </p:val>
                                        </p:tav>
                                      </p:tavLst>
                                    </p:anim>
                                    <p:animEffect transition="in" filter="fade">
                                      <p:cBhvr>
                                        <p:cTn id="10" dur="1000"/>
                                        <p:tgtEl>
                                          <p:spTgt spid="12"/>
                                        </p:tgtEl>
                                      </p:cBhvr>
                                    </p:animEffect>
                                  </p:childTnLst>
                                </p:cTn>
                              </p:par>
                              <p:par>
                                <p:cTn id="11" presetID="49" presetClass="entr" presetSubtype="0" decel="100000" fill="hold" grpId="0" nodeType="withEffect" nodePh="1">
                                  <p:stCondLst>
                                    <p:cond delay="4100"/>
                                  </p:stCondLst>
                                  <p:endCondLst>
                                    <p:cond evt="begin" delay="0">
                                      <p:tn val="11"/>
                                    </p:cond>
                                  </p:end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fltVal val="0"/>
                                          </p:val>
                                        </p:tav>
                                        <p:tav tm="100000">
                                          <p:val>
                                            <p:strVal val="#ppt_w"/>
                                          </p:val>
                                        </p:tav>
                                      </p:tavLst>
                                    </p:anim>
                                    <p:anim calcmode="lin" valueType="num">
                                      <p:cBhvr>
                                        <p:cTn id="14" dur="1000" fill="hold"/>
                                        <p:tgtEl>
                                          <p:spTgt spid="14"/>
                                        </p:tgtEl>
                                        <p:attrNameLst>
                                          <p:attrName>ppt_h</p:attrName>
                                        </p:attrNameLst>
                                      </p:cBhvr>
                                      <p:tavLst>
                                        <p:tav tm="0">
                                          <p:val>
                                            <p:fltVal val="0"/>
                                          </p:val>
                                        </p:tav>
                                        <p:tav tm="100000">
                                          <p:val>
                                            <p:strVal val="#ppt_h"/>
                                          </p:val>
                                        </p:tav>
                                      </p:tavLst>
                                    </p:anim>
                                    <p:anim calcmode="lin" valueType="num">
                                      <p:cBhvr>
                                        <p:cTn id="15" dur="1000" fill="hold"/>
                                        <p:tgtEl>
                                          <p:spTgt spid="14"/>
                                        </p:tgtEl>
                                        <p:attrNameLst>
                                          <p:attrName>style.rotation</p:attrName>
                                        </p:attrNameLst>
                                      </p:cBhvr>
                                      <p:tavLst>
                                        <p:tav tm="0">
                                          <p:val>
                                            <p:fltVal val="360"/>
                                          </p:val>
                                        </p:tav>
                                        <p:tav tm="100000">
                                          <p:val>
                                            <p:fltVal val="0"/>
                                          </p:val>
                                        </p:tav>
                                      </p:tavLst>
                                    </p:anim>
                                    <p:animEffect transition="in" filter="fade">
                                      <p:cBhvr>
                                        <p:cTn id="16" dur="1000"/>
                                        <p:tgtEl>
                                          <p:spTgt spid="14"/>
                                        </p:tgtEl>
                                      </p:cBhvr>
                                    </p:animEffect>
                                  </p:childTnLst>
                                </p:cTn>
                              </p:par>
                              <p:par>
                                <p:cTn id="17" presetID="49" presetClass="entr" presetSubtype="0" decel="100000" fill="hold" grpId="0" nodeType="withEffect" nodePh="1">
                                  <p:stCondLst>
                                    <p:cond delay="460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360"/>
                                          </p:val>
                                        </p:tav>
                                        <p:tav tm="100000">
                                          <p:val>
                                            <p:fltVal val="0"/>
                                          </p:val>
                                        </p:tav>
                                      </p:tavLst>
                                    </p:anim>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Picture Placeholder 14"/>
          <p:cNvSpPr>
            <a:spLocks noGrp="1"/>
          </p:cNvSpPr>
          <p:nvPr>
            <p:ph type="pic" sz="quarter" idx="16"/>
          </p:nvPr>
        </p:nvSpPr>
        <p:spPr>
          <a:xfrm>
            <a:off x="6144150" y="2864632"/>
            <a:ext cx="2779190" cy="1794210"/>
          </a:xfrm>
          <a:custGeom>
            <a:avLst/>
            <a:gdLst>
              <a:gd name="connsiteX0" fmla="*/ 299041 w 2779190"/>
              <a:gd name="connsiteY0" fmla="*/ 0 h 1794210"/>
              <a:gd name="connsiteX1" fmla="*/ 2480149 w 2779190"/>
              <a:gd name="connsiteY1" fmla="*/ 0 h 1794210"/>
              <a:gd name="connsiteX2" fmla="*/ 2779190 w 2779190"/>
              <a:gd name="connsiteY2" fmla="*/ 299041 h 1794210"/>
              <a:gd name="connsiteX3" fmla="*/ 2779190 w 2779190"/>
              <a:gd name="connsiteY3" fmla="*/ 1495169 h 1794210"/>
              <a:gd name="connsiteX4" fmla="*/ 2480149 w 2779190"/>
              <a:gd name="connsiteY4" fmla="*/ 1794210 h 1794210"/>
              <a:gd name="connsiteX5" fmla="*/ 299041 w 2779190"/>
              <a:gd name="connsiteY5" fmla="*/ 1794210 h 1794210"/>
              <a:gd name="connsiteX6" fmla="*/ 0 w 2779190"/>
              <a:gd name="connsiteY6" fmla="*/ 1495169 h 1794210"/>
              <a:gd name="connsiteX7" fmla="*/ 0 w 2779190"/>
              <a:gd name="connsiteY7" fmla="*/ 299041 h 1794210"/>
              <a:gd name="connsiteX8" fmla="*/ 299041 w 2779190"/>
              <a:gd name="connsiteY8" fmla="*/ 0 h 17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9190" h="1794210">
                <a:moveTo>
                  <a:pt x="299041" y="0"/>
                </a:moveTo>
                <a:lnTo>
                  <a:pt x="2480149" y="0"/>
                </a:lnTo>
                <a:cubicBezTo>
                  <a:pt x="2645305" y="0"/>
                  <a:pt x="2779190" y="133885"/>
                  <a:pt x="2779190" y="299041"/>
                </a:cubicBezTo>
                <a:lnTo>
                  <a:pt x="2779190" y="1495169"/>
                </a:lnTo>
                <a:cubicBezTo>
                  <a:pt x="2779190" y="1660325"/>
                  <a:pt x="2645305" y="1794210"/>
                  <a:pt x="2480149" y="1794210"/>
                </a:cubicBezTo>
                <a:lnTo>
                  <a:pt x="299041" y="1794210"/>
                </a:lnTo>
                <a:cubicBezTo>
                  <a:pt x="133885" y="1794210"/>
                  <a:pt x="0" y="1660325"/>
                  <a:pt x="0" y="1495169"/>
                </a:cubicBezTo>
                <a:lnTo>
                  <a:pt x="0" y="299041"/>
                </a:lnTo>
                <a:cubicBezTo>
                  <a:pt x="0" y="133885"/>
                  <a:pt x="133885" y="0"/>
                  <a:pt x="29904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7" name="Picture Placeholder 16"/>
          <p:cNvSpPr>
            <a:spLocks noGrp="1"/>
          </p:cNvSpPr>
          <p:nvPr>
            <p:ph type="pic" sz="quarter" idx="17"/>
          </p:nvPr>
        </p:nvSpPr>
        <p:spPr>
          <a:xfrm>
            <a:off x="9069909" y="3123958"/>
            <a:ext cx="2314182" cy="1534885"/>
          </a:xfrm>
          <a:custGeom>
            <a:avLst/>
            <a:gdLst>
              <a:gd name="connsiteX0" fmla="*/ 255819 w 2314182"/>
              <a:gd name="connsiteY0" fmla="*/ 0 h 1534885"/>
              <a:gd name="connsiteX1" fmla="*/ 2058363 w 2314182"/>
              <a:gd name="connsiteY1" fmla="*/ 0 h 1534885"/>
              <a:gd name="connsiteX2" fmla="*/ 2314182 w 2314182"/>
              <a:gd name="connsiteY2" fmla="*/ 255819 h 1534885"/>
              <a:gd name="connsiteX3" fmla="*/ 2314182 w 2314182"/>
              <a:gd name="connsiteY3" fmla="*/ 1279066 h 1534885"/>
              <a:gd name="connsiteX4" fmla="*/ 2058363 w 2314182"/>
              <a:gd name="connsiteY4" fmla="*/ 1534885 h 1534885"/>
              <a:gd name="connsiteX5" fmla="*/ 255819 w 2314182"/>
              <a:gd name="connsiteY5" fmla="*/ 1534885 h 1534885"/>
              <a:gd name="connsiteX6" fmla="*/ 0 w 2314182"/>
              <a:gd name="connsiteY6" fmla="*/ 1279066 h 1534885"/>
              <a:gd name="connsiteX7" fmla="*/ 0 w 2314182"/>
              <a:gd name="connsiteY7" fmla="*/ 255819 h 1534885"/>
              <a:gd name="connsiteX8" fmla="*/ 255819 w 2314182"/>
              <a:gd name="connsiteY8" fmla="*/ 0 h 15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182" h="1534885">
                <a:moveTo>
                  <a:pt x="255819" y="0"/>
                </a:moveTo>
                <a:lnTo>
                  <a:pt x="2058363" y="0"/>
                </a:lnTo>
                <a:cubicBezTo>
                  <a:pt x="2199648" y="0"/>
                  <a:pt x="2314182" y="114534"/>
                  <a:pt x="2314182" y="255819"/>
                </a:cubicBezTo>
                <a:lnTo>
                  <a:pt x="2314182" y="1279066"/>
                </a:lnTo>
                <a:cubicBezTo>
                  <a:pt x="2314182" y="1420351"/>
                  <a:pt x="2199648" y="1534885"/>
                  <a:pt x="2058363" y="1534885"/>
                </a:cubicBezTo>
                <a:lnTo>
                  <a:pt x="255819" y="1534885"/>
                </a:lnTo>
                <a:cubicBezTo>
                  <a:pt x="114534" y="1534885"/>
                  <a:pt x="0" y="1420351"/>
                  <a:pt x="0" y="1279066"/>
                </a:cubicBezTo>
                <a:lnTo>
                  <a:pt x="0" y="255819"/>
                </a:lnTo>
                <a:cubicBezTo>
                  <a:pt x="0" y="114534"/>
                  <a:pt x="114534" y="0"/>
                  <a:pt x="25581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9" name="Picture Placeholder 18"/>
          <p:cNvSpPr>
            <a:spLocks noGrp="1"/>
          </p:cNvSpPr>
          <p:nvPr>
            <p:ph type="pic" sz="quarter" idx="18"/>
          </p:nvPr>
        </p:nvSpPr>
        <p:spPr>
          <a:xfrm>
            <a:off x="6694097" y="1182562"/>
            <a:ext cx="2314182" cy="1534885"/>
          </a:xfrm>
          <a:custGeom>
            <a:avLst/>
            <a:gdLst>
              <a:gd name="connsiteX0" fmla="*/ 255819 w 2314182"/>
              <a:gd name="connsiteY0" fmla="*/ 0 h 1534885"/>
              <a:gd name="connsiteX1" fmla="*/ 2058363 w 2314182"/>
              <a:gd name="connsiteY1" fmla="*/ 0 h 1534885"/>
              <a:gd name="connsiteX2" fmla="*/ 2314182 w 2314182"/>
              <a:gd name="connsiteY2" fmla="*/ 255819 h 1534885"/>
              <a:gd name="connsiteX3" fmla="*/ 2314182 w 2314182"/>
              <a:gd name="connsiteY3" fmla="*/ 1279066 h 1534885"/>
              <a:gd name="connsiteX4" fmla="*/ 2058363 w 2314182"/>
              <a:gd name="connsiteY4" fmla="*/ 1534885 h 1534885"/>
              <a:gd name="connsiteX5" fmla="*/ 255819 w 2314182"/>
              <a:gd name="connsiteY5" fmla="*/ 1534885 h 1534885"/>
              <a:gd name="connsiteX6" fmla="*/ 0 w 2314182"/>
              <a:gd name="connsiteY6" fmla="*/ 1279066 h 1534885"/>
              <a:gd name="connsiteX7" fmla="*/ 0 w 2314182"/>
              <a:gd name="connsiteY7" fmla="*/ 255819 h 1534885"/>
              <a:gd name="connsiteX8" fmla="*/ 255819 w 2314182"/>
              <a:gd name="connsiteY8" fmla="*/ 0 h 153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4182" h="1534885">
                <a:moveTo>
                  <a:pt x="255819" y="0"/>
                </a:moveTo>
                <a:lnTo>
                  <a:pt x="2058363" y="0"/>
                </a:lnTo>
                <a:cubicBezTo>
                  <a:pt x="2199648" y="0"/>
                  <a:pt x="2314182" y="114534"/>
                  <a:pt x="2314182" y="255819"/>
                </a:cubicBezTo>
                <a:lnTo>
                  <a:pt x="2314182" y="1279066"/>
                </a:lnTo>
                <a:cubicBezTo>
                  <a:pt x="2314182" y="1420351"/>
                  <a:pt x="2199648" y="1534885"/>
                  <a:pt x="2058363" y="1534885"/>
                </a:cubicBezTo>
                <a:lnTo>
                  <a:pt x="255819" y="1534885"/>
                </a:lnTo>
                <a:cubicBezTo>
                  <a:pt x="114534" y="1534885"/>
                  <a:pt x="0" y="1420351"/>
                  <a:pt x="0" y="1279066"/>
                </a:cubicBezTo>
                <a:lnTo>
                  <a:pt x="0" y="255819"/>
                </a:lnTo>
                <a:cubicBezTo>
                  <a:pt x="0" y="114534"/>
                  <a:pt x="114534" y="0"/>
                  <a:pt x="255819"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1" name="Picture Placeholder 20"/>
          <p:cNvSpPr>
            <a:spLocks noGrp="1"/>
          </p:cNvSpPr>
          <p:nvPr>
            <p:ph type="pic" sz="quarter" idx="19"/>
          </p:nvPr>
        </p:nvSpPr>
        <p:spPr>
          <a:xfrm>
            <a:off x="9135460" y="1070422"/>
            <a:ext cx="2779190" cy="1794210"/>
          </a:xfrm>
          <a:custGeom>
            <a:avLst/>
            <a:gdLst>
              <a:gd name="connsiteX0" fmla="*/ 299041 w 2779190"/>
              <a:gd name="connsiteY0" fmla="*/ 0 h 1794210"/>
              <a:gd name="connsiteX1" fmla="*/ 2480149 w 2779190"/>
              <a:gd name="connsiteY1" fmla="*/ 0 h 1794210"/>
              <a:gd name="connsiteX2" fmla="*/ 2779190 w 2779190"/>
              <a:gd name="connsiteY2" fmla="*/ 299041 h 1794210"/>
              <a:gd name="connsiteX3" fmla="*/ 2779190 w 2779190"/>
              <a:gd name="connsiteY3" fmla="*/ 1495169 h 1794210"/>
              <a:gd name="connsiteX4" fmla="*/ 2480149 w 2779190"/>
              <a:gd name="connsiteY4" fmla="*/ 1794210 h 1794210"/>
              <a:gd name="connsiteX5" fmla="*/ 299041 w 2779190"/>
              <a:gd name="connsiteY5" fmla="*/ 1794210 h 1794210"/>
              <a:gd name="connsiteX6" fmla="*/ 0 w 2779190"/>
              <a:gd name="connsiteY6" fmla="*/ 1495169 h 1794210"/>
              <a:gd name="connsiteX7" fmla="*/ 0 w 2779190"/>
              <a:gd name="connsiteY7" fmla="*/ 299041 h 1794210"/>
              <a:gd name="connsiteX8" fmla="*/ 299041 w 2779190"/>
              <a:gd name="connsiteY8" fmla="*/ 0 h 17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9190" h="1794210">
                <a:moveTo>
                  <a:pt x="299041" y="0"/>
                </a:moveTo>
                <a:lnTo>
                  <a:pt x="2480149" y="0"/>
                </a:lnTo>
                <a:cubicBezTo>
                  <a:pt x="2645305" y="0"/>
                  <a:pt x="2779190" y="133885"/>
                  <a:pt x="2779190" y="299041"/>
                </a:cubicBezTo>
                <a:lnTo>
                  <a:pt x="2779190" y="1495169"/>
                </a:lnTo>
                <a:cubicBezTo>
                  <a:pt x="2779190" y="1660325"/>
                  <a:pt x="2645305" y="1794210"/>
                  <a:pt x="2480149" y="1794210"/>
                </a:cubicBezTo>
                <a:lnTo>
                  <a:pt x="299041" y="1794210"/>
                </a:lnTo>
                <a:cubicBezTo>
                  <a:pt x="133885" y="1794210"/>
                  <a:pt x="0" y="1660325"/>
                  <a:pt x="0" y="1495169"/>
                </a:cubicBezTo>
                <a:lnTo>
                  <a:pt x="0" y="299041"/>
                </a:lnTo>
                <a:cubicBezTo>
                  <a:pt x="0" y="133885"/>
                  <a:pt x="133885" y="0"/>
                  <a:pt x="299041"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400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360"/>
                                          </p:val>
                                        </p:tav>
                                        <p:tav tm="100000">
                                          <p:val>
                                            <p:fltVal val="0"/>
                                          </p:val>
                                        </p:tav>
                                      </p:tavLst>
                                    </p:anim>
                                    <p:animEffect transition="in" filter="fade">
                                      <p:cBhvr>
                                        <p:cTn id="10" dur="1000"/>
                                        <p:tgtEl>
                                          <p:spTgt spid="15"/>
                                        </p:tgtEl>
                                      </p:cBhvr>
                                    </p:animEffect>
                                  </p:childTnLst>
                                </p:cTn>
                              </p:par>
                              <p:par>
                                <p:cTn id="11" presetID="49" presetClass="entr" presetSubtype="0" decel="100000" fill="hold" grpId="0" nodeType="withEffect" nodePh="1">
                                  <p:stCondLst>
                                    <p:cond delay="4500"/>
                                  </p:stCondLst>
                                  <p:endCondLst>
                                    <p:cond evt="begin" delay="0">
                                      <p:tn val="11"/>
                                    </p:cond>
                                  </p:endCondLst>
                                  <p:childTnLst>
                                    <p:set>
                                      <p:cBhvr>
                                        <p:cTn id="12" dur="1" fill="hold">
                                          <p:stCondLst>
                                            <p:cond delay="0"/>
                                          </p:stCondLst>
                                        </p:cTn>
                                        <p:tgtEl>
                                          <p:spTgt spid="21"/>
                                        </p:tgtEl>
                                        <p:attrNameLst>
                                          <p:attrName>style.visibility</p:attrName>
                                        </p:attrNameLst>
                                      </p:cBhvr>
                                      <p:to>
                                        <p:strVal val="visible"/>
                                      </p:to>
                                    </p:set>
                                    <p:anim calcmode="lin" valueType="num">
                                      <p:cBhvr>
                                        <p:cTn id="13" dur="1000" fill="hold"/>
                                        <p:tgtEl>
                                          <p:spTgt spid="21"/>
                                        </p:tgtEl>
                                        <p:attrNameLst>
                                          <p:attrName>ppt_w</p:attrName>
                                        </p:attrNameLst>
                                      </p:cBhvr>
                                      <p:tavLst>
                                        <p:tav tm="0">
                                          <p:val>
                                            <p:fltVal val="0"/>
                                          </p:val>
                                        </p:tav>
                                        <p:tav tm="100000">
                                          <p:val>
                                            <p:strVal val="#ppt_w"/>
                                          </p:val>
                                        </p:tav>
                                      </p:tavLst>
                                    </p:anim>
                                    <p:anim calcmode="lin" valueType="num">
                                      <p:cBhvr>
                                        <p:cTn id="14" dur="1000" fill="hold"/>
                                        <p:tgtEl>
                                          <p:spTgt spid="21"/>
                                        </p:tgtEl>
                                        <p:attrNameLst>
                                          <p:attrName>ppt_h</p:attrName>
                                        </p:attrNameLst>
                                      </p:cBhvr>
                                      <p:tavLst>
                                        <p:tav tm="0">
                                          <p:val>
                                            <p:fltVal val="0"/>
                                          </p:val>
                                        </p:tav>
                                        <p:tav tm="100000">
                                          <p:val>
                                            <p:strVal val="#ppt_h"/>
                                          </p:val>
                                        </p:tav>
                                      </p:tavLst>
                                    </p:anim>
                                    <p:anim calcmode="lin" valueType="num">
                                      <p:cBhvr>
                                        <p:cTn id="15" dur="1000" fill="hold"/>
                                        <p:tgtEl>
                                          <p:spTgt spid="21"/>
                                        </p:tgtEl>
                                        <p:attrNameLst>
                                          <p:attrName>style.rotation</p:attrName>
                                        </p:attrNameLst>
                                      </p:cBhvr>
                                      <p:tavLst>
                                        <p:tav tm="0">
                                          <p:val>
                                            <p:fltVal val="360"/>
                                          </p:val>
                                        </p:tav>
                                        <p:tav tm="100000">
                                          <p:val>
                                            <p:fltVal val="0"/>
                                          </p:val>
                                        </p:tav>
                                      </p:tavLst>
                                    </p:anim>
                                    <p:animEffect transition="in" filter="fade">
                                      <p:cBhvr>
                                        <p:cTn id="16" dur="1000"/>
                                        <p:tgtEl>
                                          <p:spTgt spid="21"/>
                                        </p:tgtEl>
                                      </p:cBhvr>
                                    </p:animEffect>
                                  </p:childTnLst>
                                </p:cTn>
                              </p:par>
                              <p:par>
                                <p:cTn id="17" presetID="49" presetClass="entr" presetSubtype="0" decel="100000" fill="hold" grpId="0" nodeType="withEffect" nodePh="1">
                                  <p:stCondLst>
                                    <p:cond delay="5000"/>
                                  </p:stCondLst>
                                  <p:endCondLst>
                                    <p:cond evt="begin" delay="0">
                                      <p:tn val="17"/>
                                    </p:cond>
                                  </p:end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 calcmode="lin" valueType="num">
                                      <p:cBhvr>
                                        <p:cTn id="21" dur="1000" fill="hold"/>
                                        <p:tgtEl>
                                          <p:spTgt spid="19"/>
                                        </p:tgtEl>
                                        <p:attrNameLst>
                                          <p:attrName>style.rotation</p:attrName>
                                        </p:attrNameLst>
                                      </p:cBhvr>
                                      <p:tavLst>
                                        <p:tav tm="0">
                                          <p:val>
                                            <p:fltVal val="360"/>
                                          </p:val>
                                        </p:tav>
                                        <p:tav tm="100000">
                                          <p:val>
                                            <p:fltVal val="0"/>
                                          </p:val>
                                        </p:tav>
                                      </p:tavLst>
                                    </p:anim>
                                    <p:animEffect transition="in" filter="fade">
                                      <p:cBhvr>
                                        <p:cTn id="22" dur="1000"/>
                                        <p:tgtEl>
                                          <p:spTgt spid="19"/>
                                        </p:tgtEl>
                                      </p:cBhvr>
                                    </p:animEffect>
                                  </p:childTnLst>
                                </p:cTn>
                              </p:par>
                              <p:par>
                                <p:cTn id="23" presetID="49" presetClass="entr" presetSubtype="0" decel="100000" fill="hold" grpId="0" nodeType="withEffect" nodePh="1">
                                  <p:stCondLst>
                                    <p:cond delay="5500"/>
                                  </p:stCondLst>
                                  <p:endCondLst>
                                    <p:cond evt="begin" delay="0">
                                      <p:tn val="23"/>
                                    </p:cond>
                                  </p:end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360"/>
                                          </p:val>
                                        </p:tav>
                                        <p:tav tm="100000">
                                          <p:val>
                                            <p:fltVal val="0"/>
                                          </p:val>
                                        </p:tav>
                                      </p:tavLst>
                                    </p:anim>
                                    <p:animEffect transition="in" filter="fade">
                                      <p:cBhvr>
                                        <p:cTn id="2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5148776" y="1471347"/>
            <a:ext cx="2348138" cy="3899841"/>
          </a:xfrm>
          <a:custGeom>
            <a:avLst/>
            <a:gdLst>
              <a:gd name="connsiteX0" fmla="*/ 370067 w 2348138"/>
              <a:gd name="connsiteY0" fmla="*/ 0 h 3899841"/>
              <a:gd name="connsiteX1" fmla="*/ 1978071 w 2348138"/>
              <a:gd name="connsiteY1" fmla="*/ 0 h 3899841"/>
              <a:gd name="connsiteX2" fmla="*/ 2348138 w 2348138"/>
              <a:gd name="connsiteY2" fmla="*/ 370067 h 3899841"/>
              <a:gd name="connsiteX3" fmla="*/ 2348138 w 2348138"/>
              <a:gd name="connsiteY3" fmla="*/ 3529774 h 3899841"/>
              <a:gd name="connsiteX4" fmla="*/ 1978071 w 2348138"/>
              <a:gd name="connsiteY4" fmla="*/ 3899841 h 3899841"/>
              <a:gd name="connsiteX5" fmla="*/ 370067 w 2348138"/>
              <a:gd name="connsiteY5" fmla="*/ 3899841 h 3899841"/>
              <a:gd name="connsiteX6" fmla="*/ 0 w 2348138"/>
              <a:gd name="connsiteY6" fmla="*/ 3529774 h 3899841"/>
              <a:gd name="connsiteX7" fmla="*/ 0 w 2348138"/>
              <a:gd name="connsiteY7" fmla="*/ 370067 h 3899841"/>
              <a:gd name="connsiteX8" fmla="*/ 370067 w 2348138"/>
              <a:gd name="connsiteY8"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8138" h="3899841">
                <a:moveTo>
                  <a:pt x="370067" y="0"/>
                </a:moveTo>
                <a:lnTo>
                  <a:pt x="1978071" y="0"/>
                </a:lnTo>
                <a:cubicBezTo>
                  <a:pt x="2182453" y="0"/>
                  <a:pt x="2348138" y="165685"/>
                  <a:pt x="2348138" y="370067"/>
                </a:cubicBezTo>
                <a:lnTo>
                  <a:pt x="2348138" y="3529774"/>
                </a:lnTo>
                <a:cubicBezTo>
                  <a:pt x="2348138" y="3734156"/>
                  <a:pt x="2182453" y="3899841"/>
                  <a:pt x="1978071" y="3899841"/>
                </a:cubicBez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2" name="Picture Placeholder 11"/>
          <p:cNvSpPr>
            <a:spLocks noGrp="1"/>
          </p:cNvSpPr>
          <p:nvPr>
            <p:ph type="pic" sz="quarter" idx="17"/>
          </p:nvPr>
        </p:nvSpPr>
        <p:spPr>
          <a:xfrm>
            <a:off x="7742342" y="1471347"/>
            <a:ext cx="2348138" cy="3899841"/>
          </a:xfrm>
          <a:custGeom>
            <a:avLst/>
            <a:gdLst>
              <a:gd name="connsiteX0" fmla="*/ 370067 w 2348138"/>
              <a:gd name="connsiteY0" fmla="*/ 0 h 3899841"/>
              <a:gd name="connsiteX1" fmla="*/ 1978071 w 2348138"/>
              <a:gd name="connsiteY1" fmla="*/ 0 h 3899841"/>
              <a:gd name="connsiteX2" fmla="*/ 2348138 w 2348138"/>
              <a:gd name="connsiteY2" fmla="*/ 370067 h 3899841"/>
              <a:gd name="connsiteX3" fmla="*/ 2348138 w 2348138"/>
              <a:gd name="connsiteY3" fmla="*/ 3529774 h 3899841"/>
              <a:gd name="connsiteX4" fmla="*/ 1978071 w 2348138"/>
              <a:gd name="connsiteY4" fmla="*/ 3899841 h 3899841"/>
              <a:gd name="connsiteX5" fmla="*/ 370067 w 2348138"/>
              <a:gd name="connsiteY5" fmla="*/ 3899841 h 3899841"/>
              <a:gd name="connsiteX6" fmla="*/ 0 w 2348138"/>
              <a:gd name="connsiteY6" fmla="*/ 3529774 h 3899841"/>
              <a:gd name="connsiteX7" fmla="*/ 0 w 2348138"/>
              <a:gd name="connsiteY7" fmla="*/ 370067 h 3899841"/>
              <a:gd name="connsiteX8" fmla="*/ 370067 w 2348138"/>
              <a:gd name="connsiteY8"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8138" h="3899841">
                <a:moveTo>
                  <a:pt x="370067" y="0"/>
                </a:moveTo>
                <a:lnTo>
                  <a:pt x="1978071" y="0"/>
                </a:lnTo>
                <a:cubicBezTo>
                  <a:pt x="2182453" y="0"/>
                  <a:pt x="2348138" y="165685"/>
                  <a:pt x="2348138" y="370067"/>
                </a:cubicBezTo>
                <a:lnTo>
                  <a:pt x="2348138" y="3529774"/>
                </a:lnTo>
                <a:cubicBezTo>
                  <a:pt x="2348138" y="3734156"/>
                  <a:pt x="2182453" y="3899841"/>
                  <a:pt x="1978071" y="3899841"/>
                </a:cubicBez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8"/>
          </p:nvPr>
        </p:nvSpPr>
        <p:spPr>
          <a:xfrm>
            <a:off x="10336814" y="1471348"/>
            <a:ext cx="1855187" cy="3899841"/>
          </a:xfrm>
          <a:custGeom>
            <a:avLst/>
            <a:gdLst>
              <a:gd name="connsiteX0" fmla="*/ 370067 w 1855187"/>
              <a:gd name="connsiteY0" fmla="*/ 0 h 3899841"/>
              <a:gd name="connsiteX1" fmla="*/ 1855187 w 1855187"/>
              <a:gd name="connsiteY1" fmla="*/ 0 h 3899841"/>
              <a:gd name="connsiteX2" fmla="*/ 1855187 w 1855187"/>
              <a:gd name="connsiteY2" fmla="*/ 3899841 h 3899841"/>
              <a:gd name="connsiteX3" fmla="*/ 370067 w 1855187"/>
              <a:gd name="connsiteY3" fmla="*/ 3899841 h 3899841"/>
              <a:gd name="connsiteX4" fmla="*/ 0 w 1855187"/>
              <a:gd name="connsiteY4" fmla="*/ 3529774 h 3899841"/>
              <a:gd name="connsiteX5" fmla="*/ 0 w 1855187"/>
              <a:gd name="connsiteY5" fmla="*/ 370067 h 3899841"/>
              <a:gd name="connsiteX6" fmla="*/ 370067 w 1855187"/>
              <a:gd name="connsiteY6" fmla="*/ 0 h 389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5187" h="3899841">
                <a:moveTo>
                  <a:pt x="370067" y="0"/>
                </a:moveTo>
                <a:lnTo>
                  <a:pt x="1855187" y="0"/>
                </a:lnTo>
                <a:lnTo>
                  <a:pt x="1855187" y="3899841"/>
                </a:lnTo>
                <a:lnTo>
                  <a:pt x="370067" y="3899841"/>
                </a:lnTo>
                <a:cubicBezTo>
                  <a:pt x="165685" y="3899841"/>
                  <a:pt x="0" y="3734156"/>
                  <a:pt x="0" y="3529774"/>
                </a:cubicBezTo>
                <a:lnTo>
                  <a:pt x="0" y="370067"/>
                </a:lnTo>
                <a:cubicBezTo>
                  <a:pt x="0" y="165685"/>
                  <a:pt x="165685" y="0"/>
                  <a:pt x="3700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410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460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nodePh="1">
                                  <p:stCondLst>
                                    <p:cond delay="510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385D6D-2CF4-4DD3-B986-2518B13082D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893D14-AD57-4EA4-969F-B964F5464D3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2" name="Picture Placeholder 11"/>
          <p:cNvSpPr>
            <a:spLocks noGrp="1"/>
          </p:cNvSpPr>
          <p:nvPr>
            <p:ph type="pic" sz="quarter" idx="16"/>
          </p:nvPr>
        </p:nvSpPr>
        <p:spPr>
          <a:xfrm>
            <a:off x="1325005"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4" name="Picture Placeholder 13"/>
          <p:cNvSpPr>
            <a:spLocks noGrp="1"/>
          </p:cNvSpPr>
          <p:nvPr>
            <p:ph type="pic" sz="quarter" idx="17"/>
          </p:nvPr>
        </p:nvSpPr>
        <p:spPr>
          <a:xfrm>
            <a:off x="4851210"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16" name="Picture Placeholder 15"/>
          <p:cNvSpPr>
            <a:spLocks noGrp="1"/>
          </p:cNvSpPr>
          <p:nvPr>
            <p:ph type="pic" sz="quarter" idx="18"/>
          </p:nvPr>
        </p:nvSpPr>
        <p:spPr>
          <a:xfrm>
            <a:off x="8377415" y="2528210"/>
            <a:ext cx="2489578" cy="1528811"/>
          </a:xfrm>
          <a:custGeom>
            <a:avLst/>
            <a:gdLst>
              <a:gd name="connsiteX0" fmla="*/ 132 w 2489578"/>
              <a:gd name="connsiteY0" fmla="*/ 0 h 1528811"/>
              <a:gd name="connsiteX1" fmla="*/ 2489446 w 2489578"/>
              <a:gd name="connsiteY1" fmla="*/ 0 h 1528811"/>
              <a:gd name="connsiteX2" fmla="*/ 2489578 w 2489578"/>
              <a:gd name="connsiteY2" fmla="*/ 1313 h 1528811"/>
              <a:gd name="connsiteX3" fmla="*/ 2489578 w 2489578"/>
              <a:gd name="connsiteY3" fmla="*/ 1305796 h 1528811"/>
              <a:gd name="connsiteX4" fmla="*/ 2266563 w 2489578"/>
              <a:gd name="connsiteY4" fmla="*/ 1528811 h 1528811"/>
              <a:gd name="connsiteX5" fmla="*/ 223015 w 2489578"/>
              <a:gd name="connsiteY5" fmla="*/ 1528811 h 1528811"/>
              <a:gd name="connsiteX6" fmla="*/ 0 w 2489578"/>
              <a:gd name="connsiteY6" fmla="*/ 1305796 h 1528811"/>
              <a:gd name="connsiteX7" fmla="*/ 0 w 2489578"/>
              <a:gd name="connsiteY7" fmla="*/ 1313 h 152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9578" h="1528811">
                <a:moveTo>
                  <a:pt x="132" y="0"/>
                </a:moveTo>
                <a:lnTo>
                  <a:pt x="2489446" y="0"/>
                </a:lnTo>
                <a:lnTo>
                  <a:pt x="2489578" y="1313"/>
                </a:lnTo>
                <a:lnTo>
                  <a:pt x="2489578" y="1305796"/>
                </a:lnTo>
                <a:cubicBezTo>
                  <a:pt x="2489578" y="1428964"/>
                  <a:pt x="2389731" y="1528811"/>
                  <a:pt x="2266563" y="1528811"/>
                </a:cubicBezTo>
                <a:lnTo>
                  <a:pt x="223015" y="1528811"/>
                </a:lnTo>
                <a:cubicBezTo>
                  <a:pt x="99847" y="1528811"/>
                  <a:pt x="0" y="1428964"/>
                  <a:pt x="0" y="1305796"/>
                </a:cubicBezTo>
                <a:lnTo>
                  <a:pt x="0" y="1313"/>
                </a:ln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nodePh="1">
                                  <p:stCondLst>
                                    <p:cond delay="42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nodePh="1">
                                  <p:stCondLst>
                                    <p:cond delay="870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nodePh="1">
                                  <p:stCondLst>
                                    <p:cond delay="1320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7" name="Picture Placeholder 26"/>
          <p:cNvSpPr>
            <a:spLocks noGrp="1"/>
          </p:cNvSpPr>
          <p:nvPr>
            <p:ph type="pic" sz="quarter" idx="16"/>
          </p:nvPr>
        </p:nvSpPr>
        <p:spPr>
          <a:xfrm>
            <a:off x="890311"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8" name="Picture Placeholder 27"/>
          <p:cNvSpPr>
            <a:spLocks noGrp="1"/>
          </p:cNvSpPr>
          <p:nvPr>
            <p:ph type="pic" sz="quarter" idx="17"/>
          </p:nvPr>
        </p:nvSpPr>
        <p:spPr>
          <a:xfrm>
            <a:off x="3433155"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29" name="Picture Placeholder 28"/>
          <p:cNvSpPr>
            <a:spLocks noGrp="1"/>
          </p:cNvSpPr>
          <p:nvPr>
            <p:ph type="pic" sz="quarter" idx="18"/>
          </p:nvPr>
        </p:nvSpPr>
        <p:spPr>
          <a:xfrm>
            <a:off x="6077452"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
        <p:nvSpPr>
          <p:cNvPr id="30" name="Picture Placeholder 29"/>
          <p:cNvSpPr>
            <a:spLocks noGrp="1"/>
          </p:cNvSpPr>
          <p:nvPr>
            <p:ph type="pic" sz="quarter" idx="19"/>
          </p:nvPr>
        </p:nvSpPr>
        <p:spPr>
          <a:xfrm>
            <a:off x="8518845" y="2943694"/>
            <a:ext cx="1971342" cy="1647897"/>
          </a:xfrm>
          <a:custGeom>
            <a:avLst/>
            <a:gdLst>
              <a:gd name="connsiteX0" fmla="*/ 165967 w 1971342"/>
              <a:gd name="connsiteY0" fmla="*/ 0 h 1647897"/>
              <a:gd name="connsiteX1" fmla="*/ 1805375 w 1971342"/>
              <a:gd name="connsiteY1" fmla="*/ 0 h 1647897"/>
              <a:gd name="connsiteX2" fmla="*/ 1971342 w 1971342"/>
              <a:gd name="connsiteY2" fmla="*/ 165967 h 1647897"/>
              <a:gd name="connsiteX3" fmla="*/ 1971342 w 1971342"/>
              <a:gd name="connsiteY3" fmla="*/ 1647897 h 1647897"/>
              <a:gd name="connsiteX4" fmla="*/ 1847910 w 1971342"/>
              <a:gd name="connsiteY4" fmla="*/ 1625711 h 1647897"/>
              <a:gd name="connsiteX5" fmla="*/ 38073 w 1971342"/>
              <a:gd name="connsiteY5" fmla="*/ 1300894 h 1647897"/>
              <a:gd name="connsiteX6" fmla="*/ 0 w 1971342"/>
              <a:gd name="connsiteY6" fmla="*/ 1300664 h 1647897"/>
              <a:gd name="connsiteX7" fmla="*/ 0 w 1971342"/>
              <a:gd name="connsiteY7" fmla="*/ 165967 h 1647897"/>
              <a:gd name="connsiteX8" fmla="*/ 165967 w 1971342"/>
              <a:gd name="connsiteY8" fmla="*/ 0 h 164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342" h="1647897">
                <a:moveTo>
                  <a:pt x="165967" y="0"/>
                </a:moveTo>
                <a:lnTo>
                  <a:pt x="1805375" y="0"/>
                </a:lnTo>
                <a:cubicBezTo>
                  <a:pt x="1897036" y="0"/>
                  <a:pt x="1971342" y="74306"/>
                  <a:pt x="1971342" y="165967"/>
                </a:cubicBezTo>
                <a:lnTo>
                  <a:pt x="1971342" y="1647897"/>
                </a:lnTo>
                <a:lnTo>
                  <a:pt x="1847910" y="1625711"/>
                </a:lnTo>
                <a:cubicBezTo>
                  <a:pt x="1334961" y="1516472"/>
                  <a:pt x="859014" y="1320167"/>
                  <a:pt x="38073" y="1300894"/>
                </a:cubicBezTo>
                <a:lnTo>
                  <a:pt x="0" y="1300664"/>
                </a:lnTo>
                <a:lnTo>
                  <a:pt x="0" y="165967"/>
                </a:lnTo>
                <a:cubicBezTo>
                  <a:pt x="0" y="74306"/>
                  <a:pt x="74306" y="0"/>
                  <a:pt x="165967" y="0"/>
                </a:cubicBezTo>
                <a:close/>
              </a:path>
            </a:pathLst>
          </a:custGeom>
          <a:effectLst>
            <a:outerShdw blurRad="393700" dist="88900" dir="4200000" sx="104000" sy="104000" algn="ctr" rotWithShape="0">
              <a:schemeClr val="tx1">
                <a:lumMod val="95000"/>
                <a:lumOff val="5000"/>
                <a:alpha val="11000"/>
              </a:schemeClr>
            </a:outerShdw>
          </a:effectLst>
        </p:spPr>
        <p:txBody>
          <a:bodyPr wrap="square">
            <a:no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1900"/>
                                  </p:stCondLst>
                                  <p:endCondLst>
                                    <p:cond evt="begin" delay="0">
                                      <p:tn val="5"/>
                                    </p:cond>
                                  </p:end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 calcmode="lin" valueType="num">
                                      <p:cBhvr>
                                        <p:cTn id="9" dur="500" fill="hold"/>
                                        <p:tgtEl>
                                          <p:spTgt spid="27"/>
                                        </p:tgtEl>
                                        <p:attrNameLst>
                                          <p:attrName>style.rotation</p:attrName>
                                        </p:attrNameLst>
                                      </p:cBhvr>
                                      <p:tavLst>
                                        <p:tav tm="0">
                                          <p:val>
                                            <p:fltVal val="360"/>
                                          </p:val>
                                        </p:tav>
                                        <p:tav tm="100000">
                                          <p:val>
                                            <p:fltVal val="0"/>
                                          </p:val>
                                        </p:tav>
                                      </p:tavLst>
                                    </p:anim>
                                    <p:animEffect transition="in" filter="fade">
                                      <p:cBhvr>
                                        <p:cTn id="10" dur="500"/>
                                        <p:tgtEl>
                                          <p:spTgt spid="27"/>
                                        </p:tgtEl>
                                      </p:cBhvr>
                                    </p:animEffect>
                                  </p:childTnLst>
                                </p:cTn>
                              </p:par>
                              <p:par>
                                <p:cTn id="11" presetID="49" presetClass="entr" presetSubtype="0" decel="100000" fill="hold" grpId="0" nodeType="withEffect" nodePh="1">
                                  <p:stCondLst>
                                    <p:cond delay="3700"/>
                                  </p:stCondLst>
                                  <p:endCondLst>
                                    <p:cond evt="begin" delay="0">
                                      <p:tn val="11"/>
                                    </p:cond>
                                  </p:end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 calcmode="lin" valueType="num">
                                      <p:cBhvr>
                                        <p:cTn id="15" dur="500" fill="hold"/>
                                        <p:tgtEl>
                                          <p:spTgt spid="28"/>
                                        </p:tgtEl>
                                        <p:attrNameLst>
                                          <p:attrName>style.rotation</p:attrName>
                                        </p:attrNameLst>
                                      </p:cBhvr>
                                      <p:tavLst>
                                        <p:tav tm="0">
                                          <p:val>
                                            <p:fltVal val="360"/>
                                          </p:val>
                                        </p:tav>
                                        <p:tav tm="100000">
                                          <p:val>
                                            <p:fltVal val="0"/>
                                          </p:val>
                                        </p:tav>
                                      </p:tavLst>
                                    </p:anim>
                                    <p:animEffect transition="in" filter="fade">
                                      <p:cBhvr>
                                        <p:cTn id="16" dur="500"/>
                                        <p:tgtEl>
                                          <p:spTgt spid="28"/>
                                        </p:tgtEl>
                                      </p:cBhvr>
                                    </p:animEffect>
                                  </p:childTnLst>
                                </p:cTn>
                              </p:par>
                              <p:par>
                                <p:cTn id="17" presetID="49" presetClass="entr" presetSubtype="0" decel="100000" fill="hold" grpId="0" nodeType="withEffect" nodePh="1">
                                  <p:stCondLst>
                                    <p:cond delay="550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ppt_w</p:attrName>
                                        </p:attrNameLst>
                                      </p:cBhvr>
                                      <p:tavLst>
                                        <p:tav tm="0">
                                          <p:val>
                                            <p:fltVal val="0"/>
                                          </p:val>
                                        </p:tav>
                                        <p:tav tm="100000">
                                          <p:val>
                                            <p:strVal val="#ppt_w"/>
                                          </p:val>
                                        </p:tav>
                                      </p:tavLst>
                                    </p:anim>
                                    <p:anim calcmode="lin" valueType="num">
                                      <p:cBhvr>
                                        <p:cTn id="20" dur="500" fill="hold"/>
                                        <p:tgtEl>
                                          <p:spTgt spid="29"/>
                                        </p:tgtEl>
                                        <p:attrNameLst>
                                          <p:attrName>ppt_h</p:attrName>
                                        </p:attrNameLst>
                                      </p:cBhvr>
                                      <p:tavLst>
                                        <p:tav tm="0">
                                          <p:val>
                                            <p:fltVal val="0"/>
                                          </p:val>
                                        </p:tav>
                                        <p:tav tm="100000">
                                          <p:val>
                                            <p:strVal val="#ppt_h"/>
                                          </p:val>
                                        </p:tav>
                                      </p:tavLst>
                                    </p:anim>
                                    <p:anim calcmode="lin" valueType="num">
                                      <p:cBhvr>
                                        <p:cTn id="21" dur="500" fill="hold"/>
                                        <p:tgtEl>
                                          <p:spTgt spid="29"/>
                                        </p:tgtEl>
                                        <p:attrNameLst>
                                          <p:attrName>style.rotation</p:attrName>
                                        </p:attrNameLst>
                                      </p:cBhvr>
                                      <p:tavLst>
                                        <p:tav tm="0">
                                          <p:val>
                                            <p:fltVal val="360"/>
                                          </p:val>
                                        </p:tav>
                                        <p:tav tm="100000">
                                          <p:val>
                                            <p:fltVal val="0"/>
                                          </p:val>
                                        </p:tav>
                                      </p:tavLst>
                                    </p:anim>
                                    <p:animEffect transition="in" filter="fade">
                                      <p:cBhvr>
                                        <p:cTn id="22" dur="500"/>
                                        <p:tgtEl>
                                          <p:spTgt spid="29"/>
                                        </p:tgtEl>
                                      </p:cBhvr>
                                    </p:animEffect>
                                  </p:childTnLst>
                                </p:cTn>
                              </p:par>
                              <p:par>
                                <p:cTn id="23" presetID="49" presetClass="entr" presetSubtype="0" decel="100000" fill="hold" grpId="0" nodeType="withEffect" nodePh="1">
                                  <p:stCondLst>
                                    <p:cond delay="7300"/>
                                  </p:stCondLst>
                                  <p:endCondLst>
                                    <p:cond evt="begin" delay="0">
                                      <p:tn val="23"/>
                                    </p:cond>
                                  </p:end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ppt_w</p:attrName>
                                        </p:attrNameLst>
                                      </p:cBhvr>
                                      <p:tavLst>
                                        <p:tav tm="0">
                                          <p:val>
                                            <p:fltVal val="0"/>
                                          </p:val>
                                        </p:tav>
                                        <p:tav tm="100000">
                                          <p:val>
                                            <p:strVal val="#ppt_w"/>
                                          </p:val>
                                        </p:tav>
                                      </p:tavLst>
                                    </p:anim>
                                    <p:anim calcmode="lin" valueType="num">
                                      <p:cBhvr>
                                        <p:cTn id="26" dur="500" fill="hold"/>
                                        <p:tgtEl>
                                          <p:spTgt spid="30"/>
                                        </p:tgtEl>
                                        <p:attrNameLst>
                                          <p:attrName>ppt_h</p:attrName>
                                        </p:attrNameLst>
                                      </p:cBhvr>
                                      <p:tavLst>
                                        <p:tav tm="0">
                                          <p:val>
                                            <p:fltVal val="0"/>
                                          </p:val>
                                        </p:tav>
                                        <p:tav tm="100000">
                                          <p:val>
                                            <p:strVal val="#ppt_h"/>
                                          </p:val>
                                        </p:tav>
                                      </p:tavLst>
                                    </p:anim>
                                    <p:anim calcmode="lin" valueType="num">
                                      <p:cBhvr>
                                        <p:cTn id="27" dur="500" fill="hold"/>
                                        <p:tgtEl>
                                          <p:spTgt spid="30"/>
                                        </p:tgtEl>
                                        <p:attrNameLst>
                                          <p:attrName>style.rotation</p:attrName>
                                        </p:attrNameLst>
                                      </p:cBhvr>
                                      <p:tavLst>
                                        <p:tav tm="0">
                                          <p:val>
                                            <p:fltVal val="360"/>
                                          </p:val>
                                        </p:tav>
                                        <p:tav tm="100000">
                                          <p:val>
                                            <p:fltVal val="0"/>
                                          </p:val>
                                        </p:tav>
                                      </p:tavLst>
                                    </p:anim>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85D6D-2CF4-4DD3-B986-2518B13082D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93D14-AD57-4EA4-969F-B964F5464D3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hyperlink" Target="https://drive.google.com/file/d/1iLdyXb53k4vogUb6CqqDe452HEm468sJ/view?usp=share_link"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hyperlink" Target="https://drive.google.com/file/d/1iLdyXb53k4vogUb6CqqDe452HEm468sJ/view?usp=share_link"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0.png"/><Relationship Id="rId1" Type="http://schemas.openxmlformats.org/officeDocument/2006/relationships/hyperlink" Target="https://drive.google.com/file/d/1iLdyXb53k4vogUb6CqqDe452HEm468sJ/view?usp=share_link"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hyperlink" Target="https://drive.google.com/file/d/1iLdyXb53k4vogUb6CqqDe452HEm468sJ/view?usp=share_link"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hyperlink" Target="https://drive.google.com/file/d/1iLdyXb53k4vogUb6CqqDe452HEm468sJ/view?usp=share_lin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rive.google.com/file/d/1iLdyXb53k4vogUb6CqqDe452HEm468sJ/view?usp=share_li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319"/>
            <a:ext cx="12192000" cy="5758883"/>
          </a:xfrm>
          <a:custGeom>
            <a:avLst/>
            <a:gdLst>
              <a:gd name="connsiteX0" fmla="*/ 0 w 12192000"/>
              <a:gd name="connsiteY0" fmla="*/ 0 h 5559552"/>
              <a:gd name="connsiteX1" fmla="*/ 12192000 w 12192000"/>
              <a:gd name="connsiteY1" fmla="*/ 0 h 5559552"/>
              <a:gd name="connsiteX2" fmla="*/ 12192000 w 12192000"/>
              <a:gd name="connsiteY2" fmla="*/ 5559552 h 5559552"/>
              <a:gd name="connsiteX3" fmla="*/ 0 w 12192000"/>
              <a:gd name="connsiteY3" fmla="*/ 5559552 h 5559552"/>
              <a:gd name="connsiteX4" fmla="*/ 0 w 12192000"/>
              <a:gd name="connsiteY4" fmla="*/ 0 h 5559552"/>
              <a:gd name="connsiteX0-1" fmla="*/ 0 w 12192000"/>
              <a:gd name="connsiteY0-2" fmla="*/ 0 h 5559552"/>
              <a:gd name="connsiteX1-3" fmla="*/ 12192000 w 12192000"/>
              <a:gd name="connsiteY1-4" fmla="*/ 0 h 5559552"/>
              <a:gd name="connsiteX2-5" fmla="*/ 12192000 w 12192000"/>
              <a:gd name="connsiteY2-6" fmla="*/ 5559552 h 5559552"/>
              <a:gd name="connsiteX3-7" fmla="*/ 0 w 12192000"/>
              <a:gd name="connsiteY3-8" fmla="*/ 5559552 h 5559552"/>
              <a:gd name="connsiteX4-9" fmla="*/ 0 w 12192000"/>
              <a:gd name="connsiteY4-10" fmla="*/ 0 h 5559552"/>
              <a:gd name="connsiteX0-11" fmla="*/ 0 w 12192000"/>
              <a:gd name="connsiteY0-12" fmla="*/ 0 h 5758883"/>
              <a:gd name="connsiteX1-13" fmla="*/ 12192000 w 12192000"/>
              <a:gd name="connsiteY1-14" fmla="*/ 0 h 5758883"/>
              <a:gd name="connsiteX2-15" fmla="*/ 12192000 w 12192000"/>
              <a:gd name="connsiteY2-16" fmla="*/ 5559552 h 5758883"/>
              <a:gd name="connsiteX3-17" fmla="*/ 0 w 12192000"/>
              <a:gd name="connsiteY3-18" fmla="*/ 5559552 h 5758883"/>
              <a:gd name="connsiteX4-19" fmla="*/ 0 w 12192000"/>
              <a:gd name="connsiteY4-20" fmla="*/ 0 h 5758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5758883">
                <a:moveTo>
                  <a:pt x="0" y="0"/>
                </a:moveTo>
                <a:lnTo>
                  <a:pt x="12192000" y="0"/>
                </a:lnTo>
                <a:lnTo>
                  <a:pt x="12192000" y="5559552"/>
                </a:lnTo>
                <a:cubicBezTo>
                  <a:pt x="7690678" y="6533587"/>
                  <a:pt x="4839252" y="3512091"/>
                  <a:pt x="0" y="5559552"/>
                </a:cubicBezTo>
                <a:lnTo>
                  <a:pt x="0" y="0"/>
                </a:lnTo>
                <a:close/>
              </a:path>
            </a:pathLst>
          </a:custGeom>
          <a:gradFill flip="none" rotWithShape="1">
            <a:gsLst>
              <a:gs pos="0">
                <a:srgbClr val="CE5AC5"/>
              </a:gs>
              <a:gs pos="100000">
                <a:srgbClr val="F64E6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TextBox 1"/>
          <p:cNvSpPr txBox="1"/>
          <p:nvPr/>
        </p:nvSpPr>
        <p:spPr>
          <a:xfrm>
            <a:off x="2353126" y="1777253"/>
            <a:ext cx="7579995" cy="1445260"/>
          </a:xfrm>
          <a:prstGeom prst="rect">
            <a:avLst/>
          </a:prstGeom>
          <a:noFill/>
        </p:spPr>
        <p:txBody>
          <a:bodyPr wrap="square" rtlCol="0">
            <a:spAutoFit/>
          </a:bodyPr>
          <a:lstStyle/>
          <a:p>
            <a:pPr algn="ctr"/>
            <a:r>
              <a:rPr lang="en-US" sz="4400" spc="600" dirty="0">
                <a:solidFill>
                  <a:schemeClr val="bg1"/>
                </a:solidFill>
                <a:cs typeface="+mn-ea"/>
                <a:sym typeface="+mn-lt"/>
              </a:rPr>
              <a:t>Bank loan Case Study Project</a:t>
            </a:r>
            <a:endParaRPr lang="en-US" sz="3200" spc="600" dirty="0">
              <a:solidFill>
                <a:schemeClr val="bg1"/>
              </a:solidFill>
              <a:cs typeface="+mn-ea"/>
              <a:sym typeface="+mn-lt"/>
            </a:endParaRPr>
          </a:p>
        </p:txBody>
      </p:sp>
      <p:sp>
        <p:nvSpPr>
          <p:cNvPr id="5"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6"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7"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11" name="Freeform 20"/>
          <p:cNvSpPr/>
          <p:nvPr/>
        </p:nvSpPr>
        <p:spPr bwMode="auto">
          <a:xfrm rot="3556496">
            <a:off x="8870919" y="151327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6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2" name="Freeform 20"/>
          <p:cNvSpPr/>
          <p:nvPr/>
        </p:nvSpPr>
        <p:spPr bwMode="auto">
          <a:xfrm rot="18376696">
            <a:off x="1463494" y="2551497"/>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8000"/>
            </a:schemeClr>
          </a:solidFill>
          <a:ln>
            <a:noFill/>
          </a:ln>
          <a:effectLst/>
        </p:spPr>
        <p:txBody>
          <a:bodyPr vert="horz" wrap="square" lIns="91440" tIns="45720" rIns="91440" bIns="45720" numCol="1" anchor="t" anchorCtr="0" compatLnSpc="1"/>
          <a:lstStyle/>
          <a:p>
            <a:endParaRPr lang="en-US">
              <a:cs typeface="+mn-ea"/>
              <a:sym typeface="+mn-lt"/>
            </a:endParaRPr>
          </a:p>
        </p:txBody>
      </p:sp>
      <p:pic>
        <p:nvPicPr>
          <p:cNvPr id="13" name="Smart Business - Peter McIsaac  Corporate Background Music (No Copyright)">
            <a:hlinkClick r:id="" action="ppaction://media"/>
          </p:cNvPr>
          <p:cNvPicPr>
            <a:picLocks noChangeAspect="1"/>
          </p:cNvPicPr>
          <p:nvPr>
            <a:audioFile r:link="rId1"/>
            <p:extLst>
              <p:ext uri="{DAA4B4D4-6D71-4841-9C94-3DE7FCFB9230}">
                <p14:media xmlns:p14="http://schemas.microsoft.com/office/powerpoint/2010/main" r:embed="rId2">
                  <p14:fade out="2000.000000"/>
                </p14:media>
              </p:ext>
            </p:extLst>
          </p:nvPr>
        </p:nvPicPr>
        <p:blipFill>
          <a:blip r:embed="rId3"/>
          <a:stretch>
            <a:fillRect/>
          </a:stretch>
        </p:blipFill>
        <p:spPr>
          <a:xfrm>
            <a:off x="-739687" y="73709"/>
            <a:ext cx="609600" cy="609600"/>
          </a:xfrm>
          <a:prstGeom prst="rect">
            <a:avLst/>
          </a:prstGeom>
        </p:spPr>
      </p:pic>
      <p:sp>
        <p:nvSpPr>
          <p:cNvPr id="4" name="TextBox 1"/>
          <p:cNvSpPr txBox="1"/>
          <p:nvPr/>
        </p:nvSpPr>
        <p:spPr>
          <a:xfrm>
            <a:off x="2116906" y="3874023"/>
            <a:ext cx="7579995" cy="429895"/>
          </a:xfrm>
          <a:prstGeom prst="rect">
            <a:avLst/>
          </a:prstGeom>
          <a:noFill/>
        </p:spPr>
        <p:txBody>
          <a:bodyPr wrap="square" rtlCol="0">
            <a:spAutoFit/>
          </a:bodyPr>
          <a:p>
            <a:pPr algn="ctr"/>
            <a:r>
              <a:rPr lang="en-IN" altLang="en-US" sz="2200" spc="600" dirty="0">
                <a:solidFill>
                  <a:schemeClr val="bg1"/>
                </a:solidFill>
                <a:cs typeface="+mn-ea"/>
                <a:sym typeface="+mn-lt"/>
              </a:rPr>
              <a:t>- By Daryll Dalmeida</a:t>
            </a:r>
            <a:endParaRPr lang="en-IN" altLang="en-US" sz="2200" spc="600" dirty="0">
              <a:solidFill>
                <a:schemeClr val="bg1"/>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3"/>
                                        </p:tgtEl>
                                      </p:cBhvr>
                                    </p:cmd>
                                  </p:childTnLst>
                                </p:cTn>
                              </p:par>
                              <p:par>
                                <p:cTn id="7" presetID="2" presetClass="entr" presetSubtype="1" decel="10000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ppt_x"/>
                                          </p:val>
                                        </p:tav>
                                        <p:tav tm="100000">
                                          <p:val>
                                            <p:strVal val="#ppt_x"/>
                                          </p:val>
                                        </p:tav>
                                      </p:tavLst>
                                    </p:anim>
                                    <p:anim calcmode="lin" valueType="num">
                                      <p:cBhvr additive="base">
                                        <p:cTn id="10" dur="1000" fill="hold"/>
                                        <p:tgtEl>
                                          <p:spTgt spid="3"/>
                                        </p:tgtEl>
                                        <p:attrNameLst>
                                          <p:attrName>ppt_y</p:attrName>
                                        </p:attrNameLst>
                                      </p:cBhvr>
                                      <p:tavLst>
                                        <p:tav tm="0">
                                          <p:val>
                                            <p:strVal val="0-#ppt_h/2"/>
                                          </p:val>
                                        </p:tav>
                                        <p:tav tm="100000">
                                          <p:val>
                                            <p:strVal val="#ppt_y"/>
                                          </p:val>
                                        </p:tav>
                                      </p:tavLst>
                                    </p:anim>
                                  </p:childTnLst>
                                </p:cTn>
                              </p:par>
                              <p:par>
                                <p:cTn id="11" presetID="49" presetClass="entr" presetSubtype="0" decel="10000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360"/>
                                          </p:val>
                                        </p:tav>
                                        <p:tav tm="100000">
                                          <p:val>
                                            <p:fltVal val="0"/>
                                          </p:val>
                                        </p:tav>
                                      </p:tavLst>
                                    </p:anim>
                                    <p:animEffect transition="in" filter="fade">
                                      <p:cBhvr>
                                        <p:cTn id="16" dur="1000"/>
                                        <p:tgtEl>
                                          <p:spTgt spid="2"/>
                                        </p:tgtEl>
                                      </p:cBhvr>
                                    </p:animEffect>
                                  </p:childTnLst>
                                </p:cTn>
                              </p:par>
                              <p:par>
                                <p:cTn id="17" presetID="49" presetClass="entr" presetSubtype="0" decel="100000" fill="hold" grpId="0" nodeType="withEffect">
                                  <p:stCondLst>
                                    <p:cond delay="14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360"/>
                                          </p:val>
                                        </p:tav>
                                        <p:tav tm="100000">
                                          <p:val>
                                            <p:fltVal val="0"/>
                                          </p:val>
                                        </p:tav>
                                      </p:tavLst>
                                    </p:anim>
                                    <p:animEffect transition="in" filter="fade">
                                      <p:cBhvr>
                                        <p:cTn id="22" dur="1000"/>
                                        <p:tgtEl>
                                          <p:spTgt spid="12"/>
                                        </p:tgtEl>
                                      </p:cBhvr>
                                    </p:animEffect>
                                  </p:childTnLst>
                                </p:cTn>
                              </p:par>
                              <p:par>
                                <p:cTn id="23" presetID="49" presetClass="entr" presetSubtype="0" decel="100000" fill="hold" grpId="0" nodeType="withEffect">
                                  <p:stCondLst>
                                    <p:cond delay="18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360"/>
                                          </p:val>
                                        </p:tav>
                                        <p:tav tm="100000">
                                          <p:val>
                                            <p:fltVal val="0"/>
                                          </p:val>
                                        </p:tav>
                                      </p:tavLst>
                                    </p:anim>
                                    <p:animEffect transition="in" filter="fade">
                                      <p:cBhvr>
                                        <p:cTn id="28" dur="1000"/>
                                        <p:tgtEl>
                                          <p:spTgt spid="11"/>
                                        </p:tgtEl>
                                      </p:cBhvr>
                                    </p:animEffect>
                                  </p:childTnLst>
                                </p:cTn>
                              </p:par>
                              <p:par>
                                <p:cTn id="29" presetID="49" presetClass="entr" presetSubtype="0" decel="100000" fill="hold" grpId="0" nodeType="withEffect">
                                  <p:stCondLst>
                                    <p:cond delay="370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 calcmode="lin" valueType="num">
                                      <p:cBhvr>
                                        <p:cTn id="33" dur="500" fill="hold"/>
                                        <p:tgtEl>
                                          <p:spTgt spid="5"/>
                                        </p:tgtEl>
                                        <p:attrNameLst>
                                          <p:attrName>style.rotation</p:attrName>
                                        </p:attrNameLst>
                                      </p:cBhvr>
                                      <p:tavLst>
                                        <p:tav tm="0">
                                          <p:val>
                                            <p:fltVal val="360"/>
                                          </p:val>
                                        </p:tav>
                                        <p:tav tm="100000">
                                          <p:val>
                                            <p:fltVal val="0"/>
                                          </p:val>
                                        </p:tav>
                                      </p:tavLst>
                                    </p:anim>
                                    <p:animEffect transition="in" filter="fade">
                                      <p:cBhvr>
                                        <p:cTn id="34" dur="500"/>
                                        <p:tgtEl>
                                          <p:spTgt spid="5"/>
                                        </p:tgtEl>
                                      </p:cBhvr>
                                    </p:animEffect>
                                  </p:childTnLst>
                                </p:cTn>
                              </p:par>
                              <p:par>
                                <p:cTn id="35" presetID="49" presetClass="entr" presetSubtype="0" decel="100000" fill="hold" grpId="0" nodeType="withEffect">
                                  <p:stCondLst>
                                    <p:cond delay="400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 calcmode="lin" valueType="num">
                                      <p:cBhvr>
                                        <p:cTn id="39" dur="500" fill="hold"/>
                                        <p:tgtEl>
                                          <p:spTgt spid="6"/>
                                        </p:tgtEl>
                                        <p:attrNameLst>
                                          <p:attrName>style.rotation</p:attrName>
                                        </p:attrNameLst>
                                      </p:cBhvr>
                                      <p:tavLst>
                                        <p:tav tm="0">
                                          <p:val>
                                            <p:fltVal val="360"/>
                                          </p:val>
                                        </p:tav>
                                        <p:tav tm="100000">
                                          <p:val>
                                            <p:fltVal val="0"/>
                                          </p:val>
                                        </p:tav>
                                      </p:tavLst>
                                    </p:anim>
                                    <p:animEffect transition="in" filter="fade">
                                      <p:cBhvr>
                                        <p:cTn id="40" dur="500"/>
                                        <p:tgtEl>
                                          <p:spTgt spid="6"/>
                                        </p:tgtEl>
                                      </p:cBhvr>
                                    </p:animEffect>
                                  </p:childTnLst>
                                </p:cTn>
                              </p:par>
                              <p:par>
                                <p:cTn id="41" presetID="49" presetClass="entr" presetSubtype="0" decel="100000" fill="hold" grpId="0" nodeType="withEffect">
                                  <p:stCondLst>
                                    <p:cond delay="430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 calcmode="lin" valueType="num">
                                      <p:cBhvr>
                                        <p:cTn id="45" dur="500" fill="hold"/>
                                        <p:tgtEl>
                                          <p:spTgt spid="7"/>
                                        </p:tgtEl>
                                        <p:attrNameLst>
                                          <p:attrName>style.rotation</p:attrName>
                                        </p:attrNameLst>
                                      </p:cBhvr>
                                      <p:tavLst>
                                        <p:tav tm="0">
                                          <p:val>
                                            <p:fltVal val="360"/>
                                          </p:val>
                                        </p:tav>
                                        <p:tav tm="100000">
                                          <p:val>
                                            <p:fltVal val="0"/>
                                          </p:val>
                                        </p:tav>
                                      </p:tavLst>
                                    </p:anim>
                                    <p:animEffect transition="in" filter="fade">
                                      <p:cBhvr>
                                        <p:cTn id="46" dur="500"/>
                                        <p:tgtEl>
                                          <p:spTgt spid="7"/>
                                        </p:tgtEl>
                                      </p:cBhvr>
                                    </p:animEffect>
                                  </p:childTnLst>
                                </p:cTn>
                              </p:par>
                              <p:par>
                                <p:cTn id="47" presetID="49" presetClass="entr" presetSubtype="0" decel="100000" fill="hold" grpId="0" nodeType="withEffect">
                                  <p:stCondLst>
                                    <p:cond delay="1000"/>
                                  </p:stCondLst>
                                  <p:iterate type="lt">
                                    <p:tmPct val="10000"/>
                                  </p:iterate>
                                  <p:childTnLst>
                                    <p:set>
                                      <p:cBhvr>
                                        <p:cTn id="48" dur="1" fill="hold">
                                          <p:stCondLst>
                                            <p:cond delay="0"/>
                                          </p:stCondLst>
                                        </p:cTn>
                                        <p:tgtEl>
                                          <p:spTgt spid="4"/>
                                        </p:tgtEl>
                                        <p:attrNameLst>
                                          <p:attrName>style.visibility</p:attrName>
                                        </p:attrNameLst>
                                      </p:cBhvr>
                                      <p:to>
                                        <p:strVal val="visible"/>
                                      </p:to>
                                    </p:set>
                                    <p:anim calcmode="lin" valueType="num">
                                      <p:cBhvr>
                                        <p:cTn id="49" dur="1000" fill="hold"/>
                                        <p:tgtEl>
                                          <p:spTgt spid="4"/>
                                        </p:tgtEl>
                                        <p:attrNameLst>
                                          <p:attrName>ppt_w</p:attrName>
                                        </p:attrNameLst>
                                      </p:cBhvr>
                                      <p:tavLst>
                                        <p:tav tm="0">
                                          <p:val>
                                            <p:fltVal val="0"/>
                                          </p:val>
                                        </p:tav>
                                        <p:tav tm="100000">
                                          <p:val>
                                            <p:strVal val="#ppt_w"/>
                                          </p:val>
                                        </p:tav>
                                      </p:tavLst>
                                    </p:anim>
                                    <p:anim calcmode="lin" valueType="num">
                                      <p:cBhvr>
                                        <p:cTn id="50" dur="1000" fill="hold"/>
                                        <p:tgtEl>
                                          <p:spTgt spid="4"/>
                                        </p:tgtEl>
                                        <p:attrNameLst>
                                          <p:attrName>ppt_h</p:attrName>
                                        </p:attrNameLst>
                                      </p:cBhvr>
                                      <p:tavLst>
                                        <p:tav tm="0">
                                          <p:val>
                                            <p:fltVal val="0"/>
                                          </p:val>
                                        </p:tav>
                                        <p:tav tm="100000">
                                          <p:val>
                                            <p:strVal val="#ppt_h"/>
                                          </p:val>
                                        </p:tav>
                                      </p:tavLst>
                                    </p:anim>
                                    <p:anim calcmode="lin" valueType="num">
                                      <p:cBhvr>
                                        <p:cTn id="51" dur="1000" fill="hold"/>
                                        <p:tgtEl>
                                          <p:spTgt spid="4"/>
                                        </p:tgtEl>
                                        <p:attrNameLst>
                                          <p:attrName>style.rotation</p:attrName>
                                        </p:attrNameLst>
                                      </p:cBhvr>
                                      <p:tavLst>
                                        <p:tav tm="0">
                                          <p:val>
                                            <p:fltVal val="360"/>
                                          </p:val>
                                        </p:tav>
                                        <p:tav tm="100000">
                                          <p:val>
                                            <p:fltVal val="0"/>
                                          </p:val>
                                        </p:tav>
                                      </p:tavLst>
                                    </p:anim>
                                    <p:animEffect transition="in" filter="fade">
                                      <p:cBhvr>
                                        <p:cTn id="5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53" repeatCount="indefinite" fill="hold" display="0">
                  <p:stCondLst>
                    <p:cond delay="indefinite"/>
                  </p:stCondLst>
                  <p:endCondLst>
                    <p:cond evt="onStopAudio" delay="0">
                      <p:tgtEl>
                        <p:sldTgt/>
                      </p:tgtEl>
                    </p:cond>
                  </p:endCondLst>
                </p:cTn>
                <p:tgtEl>
                  <p:spTgt spid="13"/>
                </p:tgtEl>
              </p:cMediaNode>
            </p:audio>
          </p:childTnLst>
        </p:cTn>
      </p:par>
    </p:tnLst>
    <p:bldLst>
      <p:bldP spid="3" grpId="0" animBg="1"/>
      <p:bldP spid="2" grpId="0"/>
      <p:bldP spid="5" grpId="0" animBg="1"/>
      <p:bldP spid="6" grpId="0" animBg="1"/>
      <p:bldP spid="7" grpId="0" animBg="1"/>
      <p:bldP spid="11" grpId="0" animBg="1"/>
      <p:bldP spid="12" grpId="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0035" y="194310"/>
            <a:ext cx="8298815" cy="475615"/>
          </a:xfrm>
          <a:prstGeom prst="rect">
            <a:avLst/>
          </a:prstGeom>
          <a:noFill/>
        </p:spPr>
        <p:txBody>
          <a:bodyPr wrap="square" rtlCol="0">
            <a:spAutoFit/>
          </a:bodyPr>
          <a:lstStyle/>
          <a:p>
            <a:r>
              <a:rPr lang="en-US" sz="2500" b="1" dirty="0">
                <a:gradFill>
                  <a:gsLst>
                    <a:gs pos="0">
                      <a:srgbClr val="CE5AC5"/>
                    </a:gs>
                    <a:gs pos="87000">
                      <a:srgbClr val="F64E66"/>
                    </a:gs>
                  </a:gsLst>
                  <a:lin ang="0" scaled="1"/>
                </a:gradFill>
                <a:latin typeface="+mj-lt"/>
                <a:cs typeface="Arial bold" panose="020B0704020202020204" pitchFamily="34" charset="0"/>
                <a:sym typeface="+mn-lt"/>
              </a:rPr>
              <a:t>INSIGHTS FROM THE UNIVARIATE ANALYSIS</a:t>
            </a:r>
            <a:endParaRPr lang="en-US" sz="2500" b="1" dirty="0">
              <a:gradFill>
                <a:gsLst>
                  <a:gs pos="0">
                    <a:srgbClr val="CE5AC5"/>
                  </a:gs>
                  <a:gs pos="87000">
                    <a:srgbClr val="F64E66"/>
                  </a:gs>
                </a:gsLst>
                <a:lin ang="0" scaled="1"/>
              </a:gradFill>
              <a:latin typeface="+mj-lt"/>
              <a:cs typeface="Arial bold" panose="020B0704020202020204" pitchFamily="34" charset="0"/>
              <a:sym typeface="+mn-lt"/>
            </a:endParaRPr>
          </a:p>
        </p:txBody>
      </p:sp>
      <p:sp>
        <p:nvSpPr>
          <p:cNvPr id="30"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2"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39" name="Freeform: Shape 38"/>
          <p:cNvSpPr/>
          <p:nvPr/>
        </p:nvSpPr>
        <p:spPr>
          <a:xfrm rot="5400000">
            <a:off x="9589135" y="4283710"/>
            <a:ext cx="2567940" cy="2630170"/>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
        <p:nvSpPr>
          <p:cNvPr id="24" name="Text Box 23"/>
          <p:cNvSpPr txBox="1"/>
          <p:nvPr/>
        </p:nvSpPr>
        <p:spPr>
          <a:xfrm>
            <a:off x="984250" y="4679315"/>
            <a:ext cx="8219440" cy="1014730"/>
          </a:xfrm>
          <a:prstGeom prst="rect">
            <a:avLst/>
          </a:prstGeom>
          <a:noFill/>
        </p:spPr>
        <p:txBody>
          <a:bodyPr wrap="square" rtlCol="0">
            <a:spAutoFit/>
          </a:bodyPr>
          <a:p>
            <a:r>
              <a:rPr sz="1500" b="1">
                <a:latin typeface="Arial" panose="020B0604020202020204" pitchFamily="34" charset="0"/>
                <a:cs typeface="Arial" panose="020B0604020202020204" pitchFamily="34" charset="0"/>
              </a:rPr>
              <a:t>From the graphs we can figure out that the clients age with no</a:t>
            </a:r>
            <a:r>
              <a:rPr lang="en-IN" sz="1500" b="1">
                <a:latin typeface="Arial" panose="020B0604020202020204" pitchFamily="34" charset="0"/>
                <a:cs typeface="Arial" panose="020B0604020202020204" pitchFamily="34" charset="0"/>
              </a:rPr>
              <a:t> </a:t>
            </a:r>
            <a:r>
              <a:rPr sz="1500" b="1">
                <a:latin typeface="Arial" panose="020B0604020202020204" pitchFamily="34" charset="0"/>
                <a:cs typeface="Arial" panose="020B0604020202020204" pitchFamily="34" charset="0"/>
              </a:rPr>
              <a:t>payment issues are the most for age groups 50-60.</a:t>
            </a:r>
            <a:endParaRPr sz="1500" b="1">
              <a:latin typeface="Arial" panose="020B0604020202020204" pitchFamily="34" charset="0"/>
              <a:cs typeface="Arial" panose="020B0604020202020204" pitchFamily="34" charset="0"/>
            </a:endParaRPr>
          </a:p>
          <a:p>
            <a:r>
              <a:rPr sz="1500" b="1">
                <a:latin typeface="Arial" panose="020B0604020202020204" pitchFamily="34" charset="0"/>
                <a:cs typeface="Arial" panose="020B0604020202020204" pitchFamily="34" charset="0"/>
              </a:rPr>
              <a:t>Even for the age group 30-40 and 40-50 the number looks high.</a:t>
            </a:r>
            <a:endParaRPr sz="1500" b="1">
              <a:latin typeface="Arial" panose="020B0604020202020204" pitchFamily="34" charset="0"/>
              <a:cs typeface="Arial" panose="020B0604020202020204" pitchFamily="34" charset="0"/>
            </a:endParaRPr>
          </a:p>
          <a:p>
            <a:r>
              <a:rPr sz="1500" b="1">
                <a:latin typeface="Arial" panose="020B0604020202020204" pitchFamily="34" charset="0"/>
                <a:cs typeface="Arial" panose="020B0604020202020204" pitchFamily="34" charset="0"/>
              </a:rPr>
              <a:t>Hence , these age groups can be granted loans since they paid them off.</a:t>
            </a:r>
            <a:endParaRPr sz="1500" b="1">
              <a:latin typeface="Arial" panose="020B0604020202020204" pitchFamily="34" charset="0"/>
              <a:cs typeface="Arial" panose="020B0604020202020204" pitchFamily="34" charset="0"/>
            </a:endParaRPr>
          </a:p>
        </p:txBody>
      </p:sp>
      <p:sp>
        <p:nvSpPr>
          <p:cNvPr id="4" name="Freeform 20"/>
          <p:cNvSpPr/>
          <p:nvPr/>
        </p:nvSpPr>
        <p:spPr bwMode="auto">
          <a:xfrm rot="18376696">
            <a:off x="10251846" y="47168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p>
            <a:endParaRPr lang="en-US">
              <a:cs typeface="+mn-ea"/>
              <a:sym typeface="+mn-lt"/>
            </a:endParaRPr>
          </a:p>
        </p:txBody>
      </p:sp>
      <p:pic>
        <p:nvPicPr>
          <p:cNvPr id="6" name="Picture Placeholder 5"/>
          <p:cNvPicPr>
            <a:picLocks noChangeAspect="1"/>
          </p:cNvPicPr>
          <p:nvPr>
            <p:ph type="pic" sz="quarter" idx="16"/>
          </p:nvPr>
        </p:nvPicPr>
        <p:blipFill>
          <a:blip r:embed="rId1"/>
          <a:stretch>
            <a:fillRect/>
          </a:stretch>
        </p:blipFill>
        <p:spPr>
          <a:xfrm>
            <a:off x="984250" y="918210"/>
            <a:ext cx="9199880" cy="3344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49" presetClass="entr" presetSubtype="0" decel="100000" fill="hold" grpId="0" nodeType="withEffect">
                                  <p:stCondLst>
                                    <p:cond delay="37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 calcmode="lin" valueType="num">
                                      <p:cBhvr>
                                        <p:cTn id="14" dur="500" fill="hold"/>
                                        <p:tgtEl>
                                          <p:spTgt spid="30"/>
                                        </p:tgtEl>
                                        <p:attrNameLst>
                                          <p:attrName>style.rotation</p:attrName>
                                        </p:attrNameLst>
                                      </p:cBhvr>
                                      <p:tavLst>
                                        <p:tav tm="0">
                                          <p:val>
                                            <p:fltVal val="360"/>
                                          </p:val>
                                        </p:tav>
                                        <p:tav tm="100000">
                                          <p:val>
                                            <p:fltVal val="0"/>
                                          </p:val>
                                        </p:tav>
                                      </p:tavLst>
                                    </p:anim>
                                    <p:animEffect transition="in" filter="fade">
                                      <p:cBhvr>
                                        <p:cTn id="15" dur="500"/>
                                        <p:tgtEl>
                                          <p:spTgt spid="30"/>
                                        </p:tgtEl>
                                      </p:cBhvr>
                                    </p:animEffect>
                                  </p:childTnLst>
                                </p:cTn>
                              </p:par>
                              <p:par>
                                <p:cTn id="16" presetID="49" presetClass="entr" presetSubtype="0" decel="100000" fill="hold" grpId="0" nodeType="withEffect">
                                  <p:stCondLst>
                                    <p:cond delay="40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430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 calcmode="lin" valueType="num">
                                      <p:cBhvr>
                                        <p:cTn id="26" dur="500" fill="hold"/>
                                        <p:tgtEl>
                                          <p:spTgt spid="32"/>
                                        </p:tgtEl>
                                        <p:attrNameLst>
                                          <p:attrName>style.rotation</p:attrName>
                                        </p:attrNameLst>
                                      </p:cBhvr>
                                      <p:tavLst>
                                        <p:tav tm="0">
                                          <p:val>
                                            <p:fltVal val="360"/>
                                          </p:val>
                                        </p:tav>
                                        <p:tav tm="100000">
                                          <p:val>
                                            <p:fltVal val="0"/>
                                          </p:val>
                                        </p:tav>
                                      </p:tavLst>
                                    </p:anim>
                                    <p:animEffect transition="in" filter="fade">
                                      <p:cBhvr>
                                        <p:cTn id="27" dur="500"/>
                                        <p:tgtEl>
                                          <p:spTgt spid="32"/>
                                        </p:tgtEl>
                                      </p:cBhvr>
                                    </p:animEffect>
                                  </p:childTnLst>
                                </p:cTn>
                              </p:par>
                              <p:par>
                                <p:cTn id="28" presetID="2" presetClass="entr" presetSubtype="3" decel="10000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1000" fill="hold"/>
                                        <p:tgtEl>
                                          <p:spTgt spid="39"/>
                                        </p:tgtEl>
                                        <p:attrNameLst>
                                          <p:attrName>ppt_x</p:attrName>
                                        </p:attrNameLst>
                                      </p:cBhvr>
                                      <p:tavLst>
                                        <p:tav tm="0">
                                          <p:val>
                                            <p:strVal val="1+#ppt_w/2"/>
                                          </p:val>
                                        </p:tav>
                                        <p:tav tm="100000">
                                          <p:val>
                                            <p:strVal val="#ppt_x"/>
                                          </p:val>
                                        </p:tav>
                                      </p:tavLst>
                                    </p:anim>
                                    <p:anim calcmode="lin" valueType="num">
                                      <p:cBhvr additive="base">
                                        <p:cTn id="31" dur="1000" fill="hold"/>
                                        <p:tgtEl>
                                          <p:spTgt spid="39"/>
                                        </p:tgtEl>
                                        <p:attrNameLst>
                                          <p:attrName>ppt_y</p:attrName>
                                        </p:attrNameLst>
                                      </p:cBhvr>
                                      <p:tavLst>
                                        <p:tav tm="0">
                                          <p:val>
                                            <p:strVal val="0-#ppt_h/2"/>
                                          </p:val>
                                        </p:tav>
                                        <p:tav tm="100000">
                                          <p:val>
                                            <p:strVal val="#ppt_y"/>
                                          </p:val>
                                        </p:tav>
                                      </p:tavLst>
                                    </p:anim>
                                  </p:childTnLst>
                                </p:cTn>
                              </p:par>
                              <p:par>
                                <p:cTn id="32" presetID="49" presetClass="entr" presetSubtype="0" decel="100000" fill="hold" grpId="0" nodeType="withEffect">
                                  <p:stCondLst>
                                    <p:cond delay="880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36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bldLvl="0" animBg="1"/>
      <p:bldP spid="31" grpId="0" bldLvl="0" animBg="1"/>
      <p:bldP spid="32" grpId="0" bldLvl="0" animBg="1"/>
      <p:bldP spid="39" grpId="0" bldLvl="0" animBg="1"/>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1490" y="236220"/>
            <a:ext cx="11204575" cy="475615"/>
          </a:xfrm>
          <a:prstGeom prst="rect">
            <a:avLst/>
          </a:prstGeom>
          <a:noFill/>
        </p:spPr>
        <p:txBody>
          <a:bodyPr wrap="square" rtlCol="0">
            <a:spAutoFit/>
          </a:bodyPr>
          <a:lstStyle/>
          <a:p>
            <a:r>
              <a:rPr lang="en-US" sz="2500" b="1" dirty="0">
                <a:gradFill>
                  <a:gsLst>
                    <a:gs pos="0">
                      <a:srgbClr val="CE5AC5"/>
                    </a:gs>
                    <a:gs pos="87000">
                      <a:srgbClr val="F64E66"/>
                    </a:gs>
                  </a:gsLst>
                  <a:lin ang="0" scaled="1"/>
                </a:gradFill>
                <a:latin typeface="+mj-lt"/>
                <a:cs typeface="Arial bold" panose="020B0704020202020204" pitchFamily="34" charset="0"/>
                <a:sym typeface="+mn-lt"/>
              </a:rPr>
              <a:t>INSIGHTS FROM THE ANALYSIS</a:t>
            </a:r>
            <a:r>
              <a:rPr lang="en-IN" altLang="en-US" sz="2500" b="1" dirty="0">
                <a:gradFill>
                  <a:gsLst>
                    <a:gs pos="0">
                      <a:srgbClr val="CE5AC5"/>
                    </a:gs>
                    <a:gs pos="87000">
                      <a:srgbClr val="F64E66"/>
                    </a:gs>
                  </a:gsLst>
                  <a:lin ang="0" scaled="1"/>
                </a:gradFill>
                <a:latin typeface="+mj-lt"/>
                <a:cs typeface="Arial bold" panose="020B0704020202020204" pitchFamily="34" charset="0"/>
                <a:sym typeface="+mn-lt"/>
              </a:rPr>
              <a:t> ON CATEGORICAL VARIABLES</a:t>
            </a:r>
            <a:endParaRPr lang="en-IN" altLang="en-US" sz="2500" b="1" dirty="0">
              <a:gradFill>
                <a:gsLst>
                  <a:gs pos="0">
                    <a:srgbClr val="CE5AC5"/>
                  </a:gs>
                  <a:gs pos="87000">
                    <a:srgbClr val="F64E66"/>
                  </a:gs>
                </a:gsLst>
                <a:lin ang="0" scaled="1"/>
              </a:gradFill>
              <a:latin typeface="+mj-lt"/>
              <a:cs typeface="Arial bold" panose="020B0704020202020204" pitchFamily="34" charset="0"/>
              <a:sym typeface="+mn-lt"/>
            </a:endParaRPr>
          </a:p>
        </p:txBody>
      </p:sp>
      <p:sp>
        <p:nvSpPr>
          <p:cNvPr id="30"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2"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39" name="Freeform: Shape 38"/>
          <p:cNvSpPr/>
          <p:nvPr/>
        </p:nvSpPr>
        <p:spPr>
          <a:xfrm rot="5400000">
            <a:off x="9589135" y="4283710"/>
            <a:ext cx="2567940" cy="2630170"/>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
        <p:nvSpPr>
          <p:cNvPr id="24" name="Text Box 23"/>
          <p:cNvSpPr txBox="1"/>
          <p:nvPr/>
        </p:nvSpPr>
        <p:spPr>
          <a:xfrm>
            <a:off x="365760" y="904875"/>
            <a:ext cx="9580245" cy="5077460"/>
          </a:xfrm>
          <a:prstGeom prst="rect">
            <a:avLst/>
          </a:prstGeom>
          <a:noFill/>
        </p:spPr>
        <p:txBody>
          <a:bodyPr wrap="square" rtlCol="0">
            <a:spAutoFit/>
          </a:bodyPr>
          <a:p>
            <a:r>
              <a:rPr lang="en-IN" sz="1200">
                <a:latin typeface="Arial" panose="020B0604020202020204" pitchFamily="34" charset="0"/>
                <a:cs typeface="Arial" panose="020B0604020202020204" pitchFamily="34" charset="0"/>
              </a:rPr>
              <a:t>1. </a:t>
            </a:r>
            <a:r>
              <a:rPr sz="1200">
                <a:latin typeface="Arial" panose="020B0604020202020204" pitchFamily="34" charset="0"/>
                <a:cs typeface="Arial" panose="020B0604020202020204" pitchFamily="34" charset="0"/>
              </a:rPr>
              <a:t>Looking at the 1st plot, the majority of people have taken cash loans so that can be the 1st consideration factor.</a:t>
            </a:r>
            <a:endParaRPr sz="1200">
              <a:latin typeface="Arial" panose="020B0604020202020204" pitchFamily="34" charset="0"/>
              <a:cs typeface="Arial" panose="020B0604020202020204" pitchFamily="34" charset="0"/>
            </a:endParaRPr>
          </a:p>
          <a:p>
            <a:endParaRPr sz="1200">
              <a:latin typeface="Arial" panose="020B0604020202020204" pitchFamily="34" charset="0"/>
              <a:cs typeface="Arial" panose="020B0604020202020204" pitchFamily="34" charset="0"/>
            </a:endParaRPr>
          </a:p>
          <a:p>
            <a:r>
              <a:rPr lang="en-IN" sz="1200">
                <a:latin typeface="Arial" panose="020B0604020202020204" pitchFamily="34" charset="0"/>
                <a:cs typeface="Arial" panose="020B0604020202020204" pitchFamily="34" charset="0"/>
              </a:rPr>
              <a:t>2. </a:t>
            </a:r>
            <a:r>
              <a:rPr sz="1200">
                <a:latin typeface="Arial" panose="020B0604020202020204" pitchFamily="34" charset="0"/>
                <a:cs typeface="Arial" panose="020B0604020202020204" pitchFamily="34" charset="0"/>
              </a:rPr>
              <a:t>From the 2nd plot , we can see that Females have a better ratio of repaying the loans back than males so banks can take this as the 2nd factor when considering customers for loans.</a:t>
            </a:r>
            <a:endParaRPr sz="1200">
              <a:latin typeface="Arial" panose="020B0604020202020204" pitchFamily="34" charset="0"/>
              <a:cs typeface="Arial" panose="020B0604020202020204" pitchFamily="34" charset="0"/>
            </a:endParaRPr>
          </a:p>
          <a:p>
            <a:endParaRPr sz="1200">
              <a:latin typeface="Arial" panose="020B0604020202020204" pitchFamily="34" charset="0"/>
              <a:cs typeface="Arial" panose="020B0604020202020204" pitchFamily="34" charset="0"/>
            </a:endParaRPr>
          </a:p>
          <a:p>
            <a:r>
              <a:rPr lang="en-IN" sz="1200">
                <a:latin typeface="Arial" panose="020B0604020202020204" pitchFamily="34" charset="0"/>
                <a:cs typeface="Arial" panose="020B0604020202020204" pitchFamily="34" charset="0"/>
              </a:rPr>
              <a:t>3. </a:t>
            </a:r>
            <a:r>
              <a:rPr sz="1200">
                <a:latin typeface="Arial" panose="020B0604020202020204" pitchFamily="34" charset="0"/>
                <a:cs typeface="Arial" panose="020B0604020202020204" pitchFamily="34" charset="0"/>
              </a:rPr>
              <a:t>Majority of the clients belong to the working class so they are the ones who pay off most of the loans. Banks should keep in mind not to give loans to Maternity leave females since they have a poor ratio.</a:t>
            </a:r>
            <a:endParaRPr sz="1200">
              <a:latin typeface="Arial" panose="020B0604020202020204" pitchFamily="34" charset="0"/>
              <a:cs typeface="Arial" panose="020B0604020202020204" pitchFamily="34" charset="0"/>
            </a:endParaRPr>
          </a:p>
          <a:p>
            <a:endParaRPr sz="1200">
              <a:latin typeface="Arial" panose="020B0604020202020204" pitchFamily="34" charset="0"/>
              <a:cs typeface="Arial" panose="020B0604020202020204" pitchFamily="34" charset="0"/>
            </a:endParaRPr>
          </a:p>
          <a:p>
            <a:r>
              <a:rPr lang="en-IN" sz="1200">
                <a:latin typeface="Arial" panose="020B0604020202020204" pitchFamily="34" charset="0"/>
                <a:cs typeface="Arial" panose="020B0604020202020204" pitchFamily="34" charset="0"/>
              </a:rPr>
              <a:t>4. I</a:t>
            </a:r>
            <a:r>
              <a:rPr sz="1200">
                <a:latin typeface="Arial" panose="020B0604020202020204" pitchFamily="34" charset="0"/>
                <a:cs typeface="Arial" panose="020B0604020202020204" pitchFamily="34" charset="0"/>
              </a:rPr>
              <a:t>n the 4th graph, we can see that majority of the people paying off their loans belong to the Secondary and secondary special education background. Also the higher education people can be considered too since they are almost equal to the 1st category. So this is another factor that shows that these groups of people can be granted loans.</a:t>
            </a:r>
            <a:endParaRPr sz="1200">
              <a:latin typeface="Arial" panose="020B0604020202020204" pitchFamily="34" charset="0"/>
              <a:cs typeface="Arial" panose="020B0604020202020204" pitchFamily="34" charset="0"/>
            </a:endParaRPr>
          </a:p>
          <a:p>
            <a:endParaRPr sz="1200">
              <a:latin typeface="Arial" panose="020B0604020202020204" pitchFamily="34" charset="0"/>
              <a:cs typeface="Arial" panose="020B0604020202020204" pitchFamily="34" charset="0"/>
            </a:endParaRPr>
          </a:p>
          <a:p>
            <a:r>
              <a:rPr lang="en-IN" sz="1200">
                <a:latin typeface="Arial" panose="020B0604020202020204" pitchFamily="34" charset="0"/>
                <a:cs typeface="Arial" panose="020B0604020202020204" pitchFamily="34" charset="0"/>
              </a:rPr>
              <a:t>5. </a:t>
            </a:r>
            <a:r>
              <a:rPr sz="1200">
                <a:latin typeface="Arial" panose="020B0604020202020204" pitchFamily="34" charset="0"/>
                <a:cs typeface="Arial" panose="020B0604020202020204" pitchFamily="34" charset="0"/>
              </a:rPr>
              <a:t>From the 5th graph, we come to know that the major age group of clients repaying their loans off were from 50-60. Hence, we can consider that group along with age group 30-40 to be granted loans.</a:t>
            </a:r>
            <a:r>
              <a:rPr lang="en-IN" sz="1200">
                <a:latin typeface="Arial" panose="020B0604020202020204" pitchFamily="34" charset="0"/>
                <a:cs typeface="Arial" panose="020B0604020202020204" pitchFamily="34" charset="0"/>
              </a:rPr>
              <a:t> </a:t>
            </a:r>
            <a:r>
              <a:rPr sz="1200">
                <a:latin typeface="Arial" panose="020B0604020202020204" pitchFamily="34" charset="0"/>
                <a:cs typeface="Arial" panose="020B0604020202020204" pitchFamily="34" charset="0"/>
              </a:rPr>
              <a:t>Also, married people are the ones to take the most loans and repay them on time hence they should be kept in mind while granting loans.</a:t>
            </a:r>
            <a:endParaRPr sz="1200">
              <a:latin typeface="Arial" panose="020B0604020202020204" pitchFamily="34" charset="0"/>
              <a:cs typeface="Arial" panose="020B0604020202020204" pitchFamily="34" charset="0"/>
            </a:endParaRPr>
          </a:p>
          <a:p>
            <a:endParaRPr sz="1200">
              <a:latin typeface="Arial" panose="020B0604020202020204" pitchFamily="34" charset="0"/>
              <a:cs typeface="Arial" panose="020B0604020202020204" pitchFamily="34" charset="0"/>
            </a:endParaRPr>
          </a:p>
          <a:p>
            <a:r>
              <a:rPr lang="en-IN" sz="1200">
                <a:latin typeface="Arial" panose="020B0604020202020204" pitchFamily="34" charset="0"/>
                <a:cs typeface="Arial" panose="020B0604020202020204" pitchFamily="34" charset="0"/>
              </a:rPr>
              <a:t>6. </a:t>
            </a:r>
            <a:r>
              <a:rPr sz="1200">
                <a:latin typeface="Arial" panose="020B0604020202020204" pitchFamily="34" charset="0"/>
                <a:cs typeface="Arial" panose="020B0604020202020204" pitchFamily="34" charset="0"/>
              </a:rPr>
              <a:t>People living in house/apartments tend to pay the loans on time whereas Co-op apartment clients least pay their loans on time. This should be kept in mind too.</a:t>
            </a:r>
            <a:endParaRPr sz="1200">
              <a:latin typeface="Arial" panose="020B0604020202020204" pitchFamily="34" charset="0"/>
              <a:cs typeface="Arial" panose="020B0604020202020204" pitchFamily="34" charset="0"/>
            </a:endParaRPr>
          </a:p>
          <a:p>
            <a:endParaRPr sz="1200">
              <a:latin typeface="Arial" panose="020B0604020202020204" pitchFamily="34" charset="0"/>
              <a:cs typeface="Arial" panose="020B0604020202020204" pitchFamily="34" charset="0"/>
            </a:endParaRPr>
          </a:p>
          <a:p>
            <a:r>
              <a:rPr lang="en-IN" sz="1200">
                <a:latin typeface="Arial" panose="020B0604020202020204" pitchFamily="34" charset="0"/>
                <a:cs typeface="Arial" panose="020B0604020202020204" pitchFamily="34" charset="0"/>
              </a:rPr>
              <a:t>7. </a:t>
            </a:r>
            <a:r>
              <a:rPr sz="1200">
                <a:latin typeface="Arial" panose="020B0604020202020204" pitchFamily="34" charset="0"/>
                <a:cs typeface="Arial" panose="020B0604020202020204" pitchFamily="34" charset="0"/>
              </a:rPr>
              <a:t>For occupation type, the laborers have the highest amount of loans paid off on time. The HR staff professionals are the ones who least paid them on time. Hence, HR staff should not be considered.</a:t>
            </a:r>
            <a:endParaRPr sz="1200">
              <a:latin typeface="Arial" panose="020B0604020202020204" pitchFamily="34" charset="0"/>
              <a:cs typeface="Arial" panose="020B0604020202020204" pitchFamily="34" charset="0"/>
            </a:endParaRPr>
          </a:p>
          <a:p>
            <a:endParaRPr sz="1200">
              <a:latin typeface="Arial" panose="020B0604020202020204" pitchFamily="34" charset="0"/>
              <a:cs typeface="Arial" panose="020B0604020202020204" pitchFamily="34" charset="0"/>
            </a:endParaRPr>
          </a:p>
          <a:p>
            <a:r>
              <a:rPr lang="en-IN" sz="1200">
                <a:latin typeface="Arial" panose="020B0604020202020204" pitchFamily="34" charset="0"/>
                <a:cs typeface="Arial" panose="020B0604020202020204" pitchFamily="34" charset="0"/>
              </a:rPr>
              <a:t>8. </a:t>
            </a:r>
            <a:r>
              <a:rPr sz="1200">
                <a:latin typeface="Arial" panose="020B0604020202020204" pitchFamily="34" charset="0"/>
                <a:cs typeface="Arial" panose="020B0604020202020204" pitchFamily="34" charset="0"/>
              </a:rPr>
              <a:t>People having 0 children have the highest success paying the loans followed by 1 and 2. Hence, people having 0,1 or 2 children should be given loans.</a:t>
            </a:r>
            <a:endParaRPr sz="1200">
              <a:latin typeface="Arial" panose="020B0604020202020204" pitchFamily="34" charset="0"/>
              <a:cs typeface="Arial" panose="020B0604020202020204" pitchFamily="34" charset="0"/>
            </a:endParaRPr>
          </a:p>
          <a:p>
            <a:endParaRPr lang="en-IN" sz="1200">
              <a:latin typeface="Arial" panose="020B0604020202020204" pitchFamily="34" charset="0"/>
              <a:cs typeface="Arial" panose="020B0604020202020204" pitchFamily="34" charset="0"/>
            </a:endParaRPr>
          </a:p>
          <a:p>
            <a:r>
              <a:rPr lang="en-IN" sz="1200">
                <a:latin typeface="Arial" panose="020B0604020202020204" pitchFamily="34" charset="0"/>
                <a:cs typeface="Arial" panose="020B0604020202020204" pitchFamily="34" charset="0"/>
              </a:rPr>
              <a:t>9. </a:t>
            </a:r>
            <a:r>
              <a:rPr sz="1200">
                <a:latin typeface="Arial" panose="020B0604020202020204" pitchFamily="34" charset="0"/>
                <a:cs typeface="Arial" panose="020B0604020202020204" pitchFamily="34" charset="0"/>
              </a:rPr>
              <a:t>For Amount credit range and amount income range, people with High Credit range and medium income range were observed </a:t>
            </a:r>
            <a:endParaRPr sz="1200">
              <a:latin typeface="Arial" panose="020B0604020202020204" pitchFamily="34" charset="0"/>
              <a:cs typeface="Arial" panose="020B0604020202020204" pitchFamily="34" charset="0"/>
            </a:endParaRPr>
          </a:p>
          <a:p>
            <a:r>
              <a:rPr sz="1200">
                <a:latin typeface="Arial" panose="020B0604020202020204" pitchFamily="34" charset="0"/>
                <a:cs typeface="Arial" panose="020B0604020202020204" pitchFamily="34" charset="0"/>
              </a:rPr>
              <a:t>to pay the loans on time. Hence, they should be granted loans</a:t>
            </a:r>
            <a:endParaRPr sz="1200">
              <a:latin typeface="Arial" panose="020B0604020202020204" pitchFamily="34" charset="0"/>
              <a:cs typeface="Arial" panose="020B0604020202020204" pitchFamily="34" charset="0"/>
            </a:endParaRPr>
          </a:p>
        </p:txBody>
      </p:sp>
      <p:sp>
        <p:nvSpPr>
          <p:cNvPr id="4" name="Freeform 20"/>
          <p:cNvSpPr/>
          <p:nvPr/>
        </p:nvSpPr>
        <p:spPr bwMode="auto">
          <a:xfrm rot="18376696">
            <a:off x="10251846" y="47168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p>
            <a:endParaRPr lang="en-US">
              <a:cs typeface="+mn-ea"/>
              <a:sym typeface="+mn-lt"/>
            </a:endParaRPr>
          </a:p>
        </p:txBody>
      </p:sp>
      <p:sp>
        <p:nvSpPr>
          <p:cNvPr id="3" name="Rounded Rectangle 2"/>
          <p:cNvSpPr/>
          <p:nvPr/>
        </p:nvSpPr>
        <p:spPr>
          <a:xfrm>
            <a:off x="339725" y="6123305"/>
            <a:ext cx="4767580" cy="586740"/>
          </a:xfrm>
          <a:prstGeom prst="roundRect">
            <a:avLst/>
          </a:prstGeom>
          <a:solidFill>
            <a:srgbClr val="B131A5"/>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7" name="Text Box 6"/>
          <p:cNvSpPr txBox="1"/>
          <p:nvPr/>
        </p:nvSpPr>
        <p:spPr>
          <a:xfrm>
            <a:off x="975995" y="6240145"/>
            <a:ext cx="3951605" cy="368300"/>
          </a:xfrm>
          <a:prstGeom prst="rect">
            <a:avLst/>
          </a:prstGeom>
          <a:noFill/>
        </p:spPr>
        <p:txBody>
          <a:bodyPr wrap="square" rtlCol="0">
            <a:spAutoFit/>
          </a:bodyPr>
          <a:p>
            <a:r>
              <a:rPr lang="en-IN" altLang="en-US">
                <a:solidFill>
                  <a:schemeClr val="bg1"/>
                </a:solidFill>
                <a:hlinkClick r:id="rId1" tooltip="" action="ppaction://hlinkfile">
                  <a:extLst>
                    <a:ext uri="{DAF060AB-1E55-43B9-8AAB-6FB025537F2F}">
                      <wpsdc:hlinkClr xmlns:wpsdc="http://www.wps.cn/officeDocument/2017/drawingmlCustomData" val="FFFFFF"/>
                      <wpsdc:folHlinkClr xmlns:wpsdc="http://www.wps.cn/officeDocument/2017/drawingmlCustomData" val="954F72"/>
                      <wpsdc:hlinkUnderline xmlns:wpsdc="http://www.wps.cn/officeDocument/2017/drawingmlCustomData" val="1"/>
                    </a:ext>
                  </a:extLst>
                </a:hlinkClick>
              </a:rPr>
              <a:t>Link to the working file </a:t>
            </a:r>
            <a:endParaRPr lang="en-I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49" presetClass="entr" presetSubtype="0" decel="100000" fill="hold" grpId="0" nodeType="withEffect">
                                  <p:stCondLst>
                                    <p:cond delay="37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 calcmode="lin" valueType="num">
                                      <p:cBhvr>
                                        <p:cTn id="14" dur="500" fill="hold"/>
                                        <p:tgtEl>
                                          <p:spTgt spid="30"/>
                                        </p:tgtEl>
                                        <p:attrNameLst>
                                          <p:attrName>style.rotation</p:attrName>
                                        </p:attrNameLst>
                                      </p:cBhvr>
                                      <p:tavLst>
                                        <p:tav tm="0">
                                          <p:val>
                                            <p:fltVal val="360"/>
                                          </p:val>
                                        </p:tav>
                                        <p:tav tm="100000">
                                          <p:val>
                                            <p:fltVal val="0"/>
                                          </p:val>
                                        </p:tav>
                                      </p:tavLst>
                                    </p:anim>
                                    <p:animEffect transition="in" filter="fade">
                                      <p:cBhvr>
                                        <p:cTn id="15" dur="500"/>
                                        <p:tgtEl>
                                          <p:spTgt spid="30"/>
                                        </p:tgtEl>
                                      </p:cBhvr>
                                    </p:animEffect>
                                  </p:childTnLst>
                                </p:cTn>
                              </p:par>
                              <p:par>
                                <p:cTn id="16" presetID="49" presetClass="entr" presetSubtype="0" decel="100000" fill="hold" grpId="0" nodeType="withEffect">
                                  <p:stCondLst>
                                    <p:cond delay="40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430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 calcmode="lin" valueType="num">
                                      <p:cBhvr>
                                        <p:cTn id="26" dur="500" fill="hold"/>
                                        <p:tgtEl>
                                          <p:spTgt spid="32"/>
                                        </p:tgtEl>
                                        <p:attrNameLst>
                                          <p:attrName>style.rotation</p:attrName>
                                        </p:attrNameLst>
                                      </p:cBhvr>
                                      <p:tavLst>
                                        <p:tav tm="0">
                                          <p:val>
                                            <p:fltVal val="360"/>
                                          </p:val>
                                        </p:tav>
                                        <p:tav tm="100000">
                                          <p:val>
                                            <p:fltVal val="0"/>
                                          </p:val>
                                        </p:tav>
                                      </p:tavLst>
                                    </p:anim>
                                    <p:animEffect transition="in" filter="fade">
                                      <p:cBhvr>
                                        <p:cTn id="27" dur="500"/>
                                        <p:tgtEl>
                                          <p:spTgt spid="32"/>
                                        </p:tgtEl>
                                      </p:cBhvr>
                                    </p:animEffect>
                                  </p:childTnLst>
                                </p:cTn>
                              </p:par>
                              <p:par>
                                <p:cTn id="28" presetID="2" presetClass="entr" presetSubtype="3" decel="10000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1000" fill="hold"/>
                                        <p:tgtEl>
                                          <p:spTgt spid="39"/>
                                        </p:tgtEl>
                                        <p:attrNameLst>
                                          <p:attrName>ppt_x</p:attrName>
                                        </p:attrNameLst>
                                      </p:cBhvr>
                                      <p:tavLst>
                                        <p:tav tm="0">
                                          <p:val>
                                            <p:strVal val="1+#ppt_w/2"/>
                                          </p:val>
                                        </p:tav>
                                        <p:tav tm="100000">
                                          <p:val>
                                            <p:strVal val="#ppt_x"/>
                                          </p:val>
                                        </p:tav>
                                      </p:tavLst>
                                    </p:anim>
                                    <p:anim calcmode="lin" valueType="num">
                                      <p:cBhvr additive="base">
                                        <p:cTn id="31" dur="1000" fill="hold"/>
                                        <p:tgtEl>
                                          <p:spTgt spid="39"/>
                                        </p:tgtEl>
                                        <p:attrNameLst>
                                          <p:attrName>ppt_y</p:attrName>
                                        </p:attrNameLst>
                                      </p:cBhvr>
                                      <p:tavLst>
                                        <p:tav tm="0">
                                          <p:val>
                                            <p:strVal val="0-#ppt_h/2"/>
                                          </p:val>
                                        </p:tav>
                                        <p:tav tm="100000">
                                          <p:val>
                                            <p:strVal val="#ppt_y"/>
                                          </p:val>
                                        </p:tav>
                                      </p:tavLst>
                                    </p:anim>
                                  </p:childTnLst>
                                </p:cTn>
                              </p:par>
                              <p:par>
                                <p:cTn id="32" presetID="49" presetClass="entr" presetSubtype="0" decel="100000" fill="hold" grpId="0" nodeType="withEffect">
                                  <p:stCondLst>
                                    <p:cond delay="880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36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bldLvl="0" animBg="1"/>
      <p:bldP spid="31" grpId="0" bldLvl="0" animBg="1"/>
      <p:bldP spid="32" grpId="0" bldLvl="0" animBg="1"/>
      <p:bldP spid="39" grpId="0" bldLvl="0" animBg="1"/>
      <p:bldP spid="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5120" y="236220"/>
            <a:ext cx="8384540" cy="475615"/>
          </a:xfrm>
          <a:prstGeom prst="rect">
            <a:avLst/>
          </a:prstGeom>
          <a:noFill/>
        </p:spPr>
        <p:txBody>
          <a:bodyPr wrap="square" rtlCol="0">
            <a:spAutoFit/>
          </a:bodyPr>
          <a:lstStyle/>
          <a:p>
            <a:r>
              <a:rPr lang="en-US" sz="2500" b="1" dirty="0">
                <a:gradFill>
                  <a:gsLst>
                    <a:gs pos="0">
                      <a:srgbClr val="CE5AC5"/>
                    </a:gs>
                    <a:gs pos="87000">
                      <a:srgbClr val="F64E66"/>
                    </a:gs>
                  </a:gsLst>
                  <a:lin ang="0" scaled="1"/>
                </a:gradFill>
                <a:latin typeface="+mj-lt"/>
                <a:cs typeface="Arial bold" panose="020B0704020202020204" pitchFamily="34" charset="0"/>
                <a:sym typeface="+mn-lt"/>
              </a:rPr>
              <a:t>INSIGHTS FROM THE </a:t>
            </a:r>
            <a:r>
              <a:rPr lang="en-IN" altLang="en-US" sz="2500" b="1" dirty="0">
                <a:gradFill>
                  <a:gsLst>
                    <a:gs pos="0">
                      <a:srgbClr val="CE5AC5"/>
                    </a:gs>
                    <a:gs pos="87000">
                      <a:srgbClr val="F64E66"/>
                    </a:gs>
                  </a:gsLst>
                  <a:lin ang="0" scaled="1"/>
                </a:gradFill>
                <a:latin typeface="+mj-lt"/>
                <a:cs typeface="Arial bold" panose="020B0704020202020204" pitchFamily="34" charset="0"/>
                <a:sym typeface="+mn-lt"/>
              </a:rPr>
              <a:t>BIVARIATE </a:t>
            </a:r>
            <a:r>
              <a:rPr lang="en-US" sz="2500" b="1" dirty="0">
                <a:gradFill>
                  <a:gsLst>
                    <a:gs pos="0">
                      <a:srgbClr val="CE5AC5"/>
                    </a:gs>
                    <a:gs pos="87000">
                      <a:srgbClr val="F64E66"/>
                    </a:gs>
                  </a:gsLst>
                  <a:lin ang="0" scaled="1"/>
                </a:gradFill>
                <a:latin typeface="+mj-lt"/>
                <a:cs typeface="Arial bold" panose="020B0704020202020204" pitchFamily="34" charset="0"/>
                <a:sym typeface="+mn-lt"/>
              </a:rPr>
              <a:t>ANALYSIS</a:t>
            </a:r>
            <a:r>
              <a:rPr lang="en-IN" altLang="en-US" sz="2500" b="1" dirty="0">
                <a:gradFill>
                  <a:gsLst>
                    <a:gs pos="0">
                      <a:srgbClr val="CE5AC5"/>
                    </a:gs>
                    <a:gs pos="87000">
                      <a:srgbClr val="F64E66"/>
                    </a:gs>
                  </a:gsLst>
                  <a:lin ang="0" scaled="1"/>
                </a:gradFill>
                <a:latin typeface="+mj-lt"/>
                <a:cs typeface="Arial bold" panose="020B0704020202020204" pitchFamily="34" charset="0"/>
                <a:sym typeface="+mn-lt"/>
              </a:rPr>
              <a:t> </a:t>
            </a:r>
            <a:endParaRPr lang="en-IN" altLang="en-US" sz="2500" b="1" dirty="0">
              <a:gradFill>
                <a:gsLst>
                  <a:gs pos="0">
                    <a:srgbClr val="CE5AC5"/>
                  </a:gs>
                  <a:gs pos="87000">
                    <a:srgbClr val="F64E66"/>
                  </a:gs>
                </a:gsLst>
                <a:lin ang="0" scaled="1"/>
              </a:gradFill>
              <a:latin typeface="+mj-lt"/>
              <a:cs typeface="Arial bold" panose="020B0704020202020204" pitchFamily="34" charset="0"/>
              <a:sym typeface="+mn-lt"/>
            </a:endParaRPr>
          </a:p>
        </p:txBody>
      </p:sp>
      <p:sp>
        <p:nvSpPr>
          <p:cNvPr id="30"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2"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39" name="Freeform: Shape 38"/>
          <p:cNvSpPr/>
          <p:nvPr/>
        </p:nvSpPr>
        <p:spPr>
          <a:xfrm rot="5400000">
            <a:off x="9589135" y="4283710"/>
            <a:ext cx="2567940" cy="2630170"/>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
        <p:nvSpPr>
          <p:cNvPr id="24" name="Text Box 23"/>
          <p:cNvSpPr txBox="1"/>
          <p:nvPr/>
        </p:nvSpPr>
        <p:spPr>
          <a:xfrm>
            <a:off x="339725" y="1105535"/>
            <a:ext cx="9580245" cy="4030980"/>
          </a:xfrm>
          <a:prstGeom prst="rect">
            <a:avLst/>
          </a:prstGeom>
          <a:noFill/>
        </p:spPr>
        <p:txBody>
          <a:bodyPr wrap="square" rtlCol="0">
            <a:spAutoFit/>
          </a:bodyPr>
          <a:p>
            <a:r>
              <a:rPr lang="en-IN" sz="1600" b="1">
                <a:latin typeface="Arial" panose="020B0604020202020204" pitchFamily="34" charset="0"/>
                <a:cs typeface="Arial" panose="020B0604020202020204" pitchFamily="34" charset="0"/>
              </a:rPr>
              <a:t>The Bivariate Analysis was performed on the Target = 0 and Target = 1 variables. The following variables were used for the analysis :</a:t>
            </a:r>
            <a:endParaRPr lang="en-IN" sz="1600" b="1">
              <a:latin typeface="Arial" panose="020B0604020202020204" pitchFamily="34" charset="0"/>
              <a:cs typeface="Arial" panose="020B0604020202020204" pitchFamily="34" charset="0"/>
            </a:endParaRPr>
          </a:p>
          <a:p>
            <a:endParaRPr lang="en-IN" sz="1600">
              <a:latin typeface="Arial" panose="020B0604020202020204" pitchFamily="34" charset="0"/>
              <a:cs typeface="Arial" panose="020B0604020202020204" pitchFamily="34" charset="0"/>
            </a:endParaRPr>
          </a:p>
          <a:p>
            <a:r>
              <a:rPr lang="en-IN" sz="1600">
                <a:latin typeface="Arial" panose="020B0604020202020204" pitchFamily="34" charset="0"/>
                <a:cs typeface="Arial" panose="020B0604020202020204" pitchFamily="34" charset="0"/>
              </a:rPr>
              <a:t>1. AMT GOODS PRICE VS AMT ANNUITY</a:t>
            </a:r>
            <a:endParaRPr lang="en-IN" sz="1600">
              <a:latin typeface="Arial" panose="020B0604020202020204" pitchFamily="34" charset="0"/>
              <a:cs typeface="Arial" panose="020B0604020202020204" pitchFamily="34" charset="0"/>
            </a:endParaRPr>
          </a:p>
          <a:p>
            <a:r>
              <a:rPr lang="en-IN" sz="1600">
                <a:latin typeface="Arial" panose="020B0604020202020204" pitchFamily="34" charset="0"/>
                <a:cs typeface="Arial" panose="020B0604020202020204" pitchFamily="34" charset="0"/>
              </a:rPr>
              <a:t>2. AMT INCOME TOTAL VS AMT CREDIT</a:t>
            </a:r>
            <a:endParaRPr lang="en-IN" sz="1600">
              <a:latin typeface="Arial" panose="020B0604020202020204" pitchFamily="34" charset="0"/>
              <a:cs typeface="Arial" panose="020B0604020202020204" pitchFamily="34" charset="0"/>
            </a:endParaRPr>
          </a:p>
          <a:p>
            <a:r>
              <a:rPr lang="en-IN" sz="1600">
                <a:latin typeface="Arial" panose="020B0604020202020204" pitchFamily="34" charset="0"/>
                <a:cs typeface="Arial" panose="020B0604020202020204" pitchFamily="34" charset="0"/>
              </a:rPr>
              <a:t>3. AMT GOODS PRICE VS AMT CREDIT</a:t>
            </a:r>
            <a:endParaRPr lang="en-IN" sz="1600">
              <a:latin typeface="Arial" panose="020B0604020202020204" pitchFamily="34" charset="0"/>
              <a:cs typeface="Arial" panose="020B0604020202020204" pitchFamily="34" charset="0"/>
            </a:endParaRPr>
          </a:p>
          <a:p>
            <a:endParaRPr sz="1600">
              <a:latin typeface="Arial" panose="020B0604020202020204" pitchFamily="34" charset="0"/>
              <a:cs typeface="Arial" panose="020B0604020202020204" pitchFamily="34" charset="0"/>
            </a:endParaRPr>
          </a:p>
          <a:p>
            <a:r>
              <a:rPr lang="en-IN" sz="1600" b="1">
                <a:latin typeface="Arial" panose="020B0604020202020204" pitchFamily="34" charset="0"/>
                <a:cs typeface="Arial" panose="020B0604020202020204" pitchFamily="34" charset="0"/>
              </a:rPr>
              <a:t>Insights : </a:t>
            </a:r>
            <a:endParaRPr lang="en-IN" sz="1600" b="1">
              <a:latin typeface="Arial" panose="020B0604020202020204" pitchFamily="34" charset="0"/>
              <a:cs typeface="Arial" panose="020B0604020202020204" pitchFamily="34" charset="0"/>
            </a:endParaRPr>
          </a:p>
          <a:p>
            <a:endParaRPr sz="1600">
              <a:latin typeface="Arial" panose="020B0604020202020204" pitchFamily="34" charset="0"/>
              <a:cs typeface="Arial" panose="020B0604020202020204" pitchFamily="34" charset="0"/>
            </a:endParaRPr>
          </a:p>
          <a:p>
            <a:r>
              <a:rPr sz="1600">
                <a:latin typeface="Arial" panose="020B0604020202020204" pitchFamily="34" charset="0"/>
                <a:cs typeface="Arial" panose="020B0604020202020204" pitchFamily="34" charset="0"/>
              </a:rPr>
              <a:t>1. People who have completed their higher education from married category and secondary education tend to have greater amount of credits than any other group.</a:t>
            </a:r>
            <a:endParaRPr sz="1600">
              <a:latin typeface="Arial" panose="020B0604020202020204" pitchFamily="34" charset="0"/>
              <a:cs typeface="Arial" panose="020B0604020202020204" pitchFamily="34" charset="0"/>
            </a:endParaRPr>
          </a:p>
          <a:p>
            <a:r>
              <a:rPr sz="1600">
                <a:latin typeface="Arial" panose="020B0604020202020204" pitchFamily="34" charset="0"/>
                <a:cs typeface="Arial" panose="020B0604020202020204" pitchFamily="34" charset="0"/>
              </a:rPr>
              <a:t>2. Higher education customers have the most outliers than any other group</a:t>
            </a:r>
            <a:endParaRPr sz="1600">
              <a:latin typeface="Arial" panose="020B0604020202020204" pitchFamily="34" charset="0"/>
              <a:cs typeface="Arial" panose="020B0604020202020204" pitchFamily="34" charset="0"/>
            </a:endParaRPr>
          </a:p>
          <a:p>
            <a:r>
              <a:rPr sz="1600">
                <a:latin typeface="Arial" panose="020B0604020202020204" pitchFamily="34" charset="0"/>
                <a:cs typeface="Arial" panose="020B0604020202020204" pitchFamily="34" charset="0"/>
              </a:rPr>
              <a:t>3. Widows from the academic degree tend to have a lower credit amount as compared to other family types.</a:t>
            </a:r>
            <a:endParaRPr sz="1600">
              <a:latin typeface="Arial" panose="020B0604020202020204" pitchFamily="34" charset="0"/>
              <a:cs typeface="Arial" panose="020B0604020202020204" pitchFamily="34" charset="0"/>
            </a:endParaRPr>
          </a:p>
          <a:p>
            <a:r>
              <a:rPr sz="1600">
                <a:latin typeface="Arial" panose="020B0604020202020204" pitchFamily="34" charset="0"/>
                <a:cs typeface="Arial" panose="020B0604020202020204" pitchFamily="34" charset="0"/>
              </a:rPr>
              <a:t>4. Higher education customers tend to have a good credit amount than the other education type categories</a:t>
            </a:r>
            <a:endParaRPr sz="1600">
              <a:latin typeface="Arial" panose="020B0604020202020204" pitchFamily="34" charset="0"/>
              <a:cs typeface="Arial" panose="020B0604020202020204" pitchFamily="34" charset="0"/>
            </a:endParaRPr>
          </a:p>
        </p:txBody>
      </p:sp>
      <p:sp>
        <p:nvSpPr>
          <p:cNvPr id="4" name="Freeform 20"/>
          <p:cNvSpPr/>
          <p:nvPr/>
        </p:nvSpPr>
        <p:spPr bwMode="auto">
          <a:xfrm rot="18376696">
            <a:off x="10251846" y="47168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p>
            <a:endParaRPr lang="en-US">
              <a:cs typeface="+mn-ea"/>
              <a:sym typeface="+mn-lt"/>
            </a:endParaRPr>
          </a:p>
        </p:txBody>
      </p:sp>
      <p:sp>
        <p:nvSpPr>
          <p:cNvPr id="3" name="Rounded Rectangle 2"/>
          <p:cNvSpPr/>
          <p:nvPr/>
        </p:nvSpPr>
        <p:spPr>
          <a:xfrm>
            <a:off x="339725" y="5913755"/>
            <a:ext cx="4767580" cy="586740"/>
          </a:xfrm>
          <a:prstGeom prst="roundRect">
            <a:avLst/>
          </a:prstGeom>
          <a:solidFill>
            <a:srgbClr val="B131A5"/>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7" name="Text Box 6"/>
          <p:cNvSpPr txBox="1"/>
          <p:nvPr/>
        </p:nvSpPr>
        <p:spPr>
          <a:xfrm>
            <a:off x="975995" y="6030595"/>
            <a:ext cx="3951605" cy="368300"/>
          </a:xfrm>
          <a:prstGeom prst="rect">
            <a:avLst/>
          </a:prstGeom>
          <a:noFill/>
        </p:spPr>
        <p:txBody>
          <a:bodyPr wrap="square" rtlCol="0">
            <a:spAutoFit/>
          </a:bodyPr>
          <a:p>
            <a:r>
              <a:rPr lang="en-IN" altLang="en-US">
                <a:solidFill>
                  <a:schemeClr val="bg1"/>
                </a:solidFill>
                <a:hlinkClick r:id="rId1" action="ppaction://hlinkfile">
                  <a:extLst>
                    <a:ext uri="{DAF060AB-1E55-43B9-8AAB-6FB025537F2F}">
                      <wpsdc:hlinkClr xmlns:wpsdc="http://www.wps.cn/officeDocument/2017/drawingmlCustomData" val="FFFFFF"/>
                      <wpsdc:folHlinkClr xmlns:wpsdc="http://www.wps.cn/officeDocument/2017/drawingmlCustomData" val="954F72"/>
                      <wpsdc:hlinkUnderline xmlns:wpsdc="http://www.wps.cn/officeDocument/2017/drawingmlCustomData" val="1"/>
                    </a:ext>
                  </a:extLst>
                </a:hlinkClick>
              </a:rPr>
              <a:t>Link to the working file </a:t>
            </a:r>
            <a:endParaRPr lang="en-I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49" presetClass="entr" presetSubtype="0" decel="100000" fill="hold" grpId="0" nodeType="withEffect">
                                  <p:stCondLst>
                                    <p:cond delay="37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 calcmode="lin" valueType="num">
                                      <p:cBhvr>
                                        <p:cTn id="14" dur="500" fill="hold"/>
                                        <p:tgtEl>
                                          <p:spTgt spid="30"/>
                                        </p:tgtEl>
                                        <p:attrNameLst>
                                          <p:attrName>style.rotation</p:attrName>
                                        </p:attrNameLst>
                                      </p:cBhvr>
                                      <p:tavLst>
                                        <p:tav tm="0">
                                          <p:val>
                                            <p:fltVal val="360"/>
                                          </p:val>
                                        </p:tav>
                                        <p:tav tm="100000">
                                          <p:val>
                                            <p:fltVal val="0"/>
                                          </p:val>
                                        </p:tav>
                                      </p:tavLst>
                                    </p:anim>
                                    <p:animEffect transition="in" filter="fade">
                                      <p:cBhvr>
                                        <p:cTn id="15" dur="500"/>
                                        <p:tgtEl>
                                          <p:spTgt spid="30"/>
                                        </p:tgtEl>
                                      </p:cBhvr>
                                    </p:animEffect>
                                  </p:childTnLst>
                                </p:cTn>
                              </p:par>
                              <p:par>
                                <p:cTn id="16" presetID="49" presetClass="entr" presetSubtype="0" decel="100000" fill="hold" grpId="0" nodeType="withEffect">
                                  <p:stCondLst>
                                    <p:cond delay="40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430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 calcmode="lin" valueType="num">
                                      <p:cBhvr>
                                        <p:cTn id="26" dur="500" fill="hold"/>
                                        <p:tgtEl>
                                          <p:spTgt spid="32"/>
                                        </p:tgtEl>
                                        <p:attrNameLst>
                                          <p:attrName>style.rotation</p:attrName>
                                        </p:attrNameLst>
                                      </p:cBhvr>
                                      <p:tavLst>
                                        <p:tav tm="0">
                                          <p:val>
                                            <p:fltVal val="360"/>
                                          </p:val>
                                        </p:tav>
                                        <p:tav tm="100000">
                                          <p:val>
                                            <p:fltVal val="0"/>
                                          </p:val>
                                        </p:tav>
                                      </p:tavLst>
                                    </p:anim>
                                    <p:animEffect transition="in" filter="fade">
                                      <p:cBhvr>
                                        <p:cTn id="27" dur="500"/>
                                        <p:tgtEl>
                                          <p:spTgt spid="32"/>
                                        </p:tgtEl>
                                      </p:cBhvr>
                                    </p:animEffect>
                                  </p:childTnLst>
                                </p:cTn>
                              </p:par>
                              <p:par>
                                <p:cTn id="28" presetID="2" presetClass="entr" presetSubtype="3" decel="10000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1000" fill="hold"/>
                                        <p:tgtEl>
                                          <p:spTgt spid="39"/>
                                        </p:tgtEl>
                                        <p:attrNameLst>
                                          <p:attrName>ppt_x</p:attrName>
                                        </p:attrNameLst>
                                      </p:cBhvr>
                                      <p:tavLst>
                                        <p:tav tm="0">
                                          <p:val>
                                            <p:strVal val="1+#ppt_w/2"/>
                                          </p:val>
                                        </p:tav>
                                        <p:tav tm="100000">
                                          <p:val>
                                            <p:strVal val="#ppt_x"/>
                                          </p:val>
                                        </p:tav>
                                      </p:tavLst>
                                    </p:anim>
                                    <p:anim calcmode="lin" valueType="num">
                                      <p:cBhvr additive="base">
                                        <p:cTn id="31" dur="1000" fill="hold"/>
                                        <p:tgtEl>
                                          <p:spTgt spid="39"/>
                                        </p:tgtEl>
                                        <p:attrNameLst>
                                          <p:attrName>ppt_y</p:attrName>
                                        </p:attrNameLst>
                                      </p:cBhvr>
                                      <p:tavLst>
                                        <p:tav tm="0">
                                          <p:val>
                                            <p:strVal val="0-#ppt_h/2"/>
                                          </p:val>
                                        </p:tav>
                                        <p:tav tm="100000">
                                          <p:val>
                                            <p:strVal val="#ppt_y"/>
                                          </p:val>
                                        </p:tav>
                                      </p:tavLst>
                                    </p:anim>
                                  </p:childTnLst>
                                </p:cTn>
                              </p:par>
                              <p:par>
                                <p:cTn id="32" presetID="49" presetClass="entr" presetSubtype="0" decel="100000" fill="hold" grpId="0" nodeType="withEffect">
                                  <p:stCondLst>
                                    <p:cond delay="880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36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bldLvl="0" animBg="1"/>
      <p:bldP spid="31" grpId="0" bldLvl="0" animBg="1"/>
      <p:bldP spid="32" grpId="0" bldLvl="0" animBg="1"/>
      <p:bldP spid="39" grpId="0" bldLvl="0" animBg="1"/>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4570" y="236220"/>
            <a:ext cx="9114790" cy="475615"/>
          </a:xfrm>
          <a:prstGeom prst="rect">
            <a:avLst/>
          </a:prstGeom>
          <a:noFill/>
        </p:spPr>
        <p:txBody>
          <a:bodyPr wrap="square" rtlCol="0">
            <a:spAutoFit/>
          </a:bodyPr>
          <a:lstStyle/>
          <a:p>
            <a:r>
              <a:rPr lang="en-IN" sz="2500" b="1" dirty="0">
                <a:gradFill>
                  <a:gsLst>
                    <a:gs pos="0">
                      <a:srgbClr val="CE5AC5"/>
                    </a:gs>
                    <a:gs pos="87000">
                      <a:srgbClr val="F64E66"/>
                    </a:gs>
                  </a:gsLst>
                  <a:lin ang="0" scaled="1"/>
                </a:gradFill>
                <a:latin typeface="+mj-lt"/>
                <a:cs typeface="Arial bold" panose="020B0704020202020204" pitchFamily="34" charset="0"/>
                <a:sym typeface="+mn-lt"/>
              </a:rPr>
              <a:t>ANALYSIS ON THE PREVIOUS APPLICATION DATA</a:t>
            </a:r>
            <a:endParaRPr lang="en-IN" sz="2500" b="1" dirty="0">
              <a:gradFill>
                <a:gsLst>
                  <a:gs pos="0">
                    <a:srgbClr val="CE5AC5"/>
                  </a:gs>
                  <a:gs pos="87000">
                    <a:srgbClr val="F64E66"/>
                  </a:gs>
                </a:gsLst>
                <a:lin ang="0" scaled="1"/>
              </a:gradFill>
              <a:latin typeface="+mj-lt"/>
              <a:cs typeface="Arial bold" panose="020B0704020202020204" pitchFamily="34" charset="0"/>
              <a:sym typeface="+mn-lt"/>
            </a:endParaRPr>
          </a:p>
        </p:txBody>
      </p:sp>
      <p:sp>
        <p:nvSpPr>
          <p:cNvPr id="30"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2"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39" name="Freeform: Shape 38"/>
          <p:cNvSpPr/>
          <p:nvPr/>
        </p:nvSpPr>
        <p:spPr>
          <a:xfrm rot="5400000">
            <a:off x="9589135" y="4283710"/>
            <a:ext cx="2567940" cy="2630170"/>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
        <p:nvSpPr>
          <p:cNvPr id="24" name="Text Box 23"/>
          <p:cNvSpPr txBox="1"/>
          <p:nvPr/>
        </p:nvSpPr>
        <p:spPr>
          <a:xfrm>
            <a:off x="574040" y="4840605"/>
            <a:ext cx="9580245" cy="583565"/>
          </a:xfrm>
          <a:prstGeom prst="rect">
            <a:avLst/>
          </a:prstGeom>
          <a:noFill/>
        </p:spPr>
        <p:txBody>
          <a:bodyPr wrap="square" rtlCol="0">
            <a:spAutoFit/>
          </a:bodyPr>
          <a:p>
            <a:r>
              <a:rPr lang="en-IN" sz="1600">
                <a:latin typeface="Arial" panose="020B0604020202020204" pitchFamily="34" charset="0"/>
                <a:cs typeface="Arial" panose="020B0604020202020204" pitchFamily="34" charset="0"/>
              </a:rPr>
              <a:t>Here, i have found out the percentage of the missing values that were more than 40% and removed those columns. Here we had only one column that had greater than 40% missing data. </a:t>
            </a:r>
            <a:endParaRPr lang="en-IN" sz="1600">
              <a:latin typeface="Arial" panose="020B0604020202020204" pitchFamily="34" charset="0"/>
              <a:cs typeface="Arial" panose="020B0604020202020204" pitchFamily="34" charset="0"/>
            </a:endParaRPr>
          </a:p>
        </p:txBody>
      </p:sp>
      <p:sp>
        <p:nvSpPr>
          <p:cNvPr id="4" name="Freeform 20"/>
          <p:cNvSpPr/>
          <p:nvPr/>
        </p:nvSpPr>
        <p:spPr bwMode="auto">
          <a:xfrm rot="18376696">
            <a:off x="10251846" y="47168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p>
            <a:endParaRPr lang="en-US">
              <a:cs typeface="+mn-ea"/>
              <a:sym typeface="+mn-lt"/>
            </a:endParaRPr>
          </a:p>
        </p:txBody>
      </p:sp>
      <p:sp>
        <p:nvSpPr>
          <p:cNvPr id="3" name="Rounded Rectangle 2"/>
          <p:cNvSpPr/>
          <p:nvPr/>
        </p:nvSpPr>
        <p:spPr>
          <a:xfrm>
            <a:off x="619125" y="5941695"/>
            <a:ext cx="4767580" cy="586740"/>
          </a:xfrm>
          <a:prstGeom prst="roundRect">
            <a:avLst/>
          </a:prstGeom>
          <a:solidFill>
            <a:srgbClr val="B131A5"/>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7" name="Text Box 6"/>
          <p:cNvSpPr txBox="1"/>
          <p:nvPr/>
        </p:nvSpPr>
        <p:spPr>
          <a:xfrm>
            <a:off x="1255395" y="6058535"/>
            <a:ext cx="3951605" cy="368300"/>
          </a:xfrm>
          <a:prstGeom prst="rect">
            <a:avLst/>
          </a:prstGeom>
          <a:noFill/>
        </p:spPr>
        <p:txBody>
          <a:bodyPr wrap="square" rtlCol="0">
            <a:spAutoFit/>
          </a:bodyPr>
          <a:p>
            <a:r>
              <a:rPr lang="en-IN" altLang="en-US">
                <a:solidFill>
                  <a:schemeClr val="bg1"/>
                </a:solidFill>
                <a:hlinkClick r:id="rId1" action="ppaction://hlinkfile">
                  <a:extLst>
                    <a:ext uri="{DAF060AB-1E55-43B9-8AAB-6FB025537F2F}">
                      <wpsdc:hlinkClr xmlns:wpsdc="http://www.wps.cn/officeDocument/2017/drawingmlCustomData" val="FFFFFF"/>
                      <wpsdc:folHlinkClr xmlns:wpsdc="http://www.wps.cn/officeDocument/2017/drawingmlCustomData" val="954F72"/>
                      <wpsdc:hlinkUnderline xmlns:wpsdc="http://www.wps.cn/officeDocument/2017/drawingmlCustomData" val="1"/>
                    </a:ext>
                  </a:extLst>
                </a:hlinkClick>
              </a:rPr>
              <a:t>Link to the working file </a:t>
            </a:r>
            <a:endParaRPr lang="en-IN" altLang="en-US">
              <a:solidFill>
                <a:schemeClr val="bg1"/>
              </a:solidFill>
            </a:endParaRPr>
          </a:p>
        </p:txBody>
      </p:sp>
      <p:pic>
        <p:nvPicPr>
          <p:cNvPr id="2" name="Picture Placeholder 1"/>
          <p:cNvPicPr>
            <a:picLocks noChangeAspect="1"/>
          </p:cNvPicPr>
          <p:nvPr>
            <p:ph type="pic" sz="quarter" idx="16"/>
          </p:nvPr>
        </p:nvPicPr>
        <p:blipFill>
          <a:blip r:embed="rId2"/>
          <a:stretch>
            <a:fillRect/>
          </a:stretch>
        </p:blipFill>
        <p:spPr>
          <a:xfrm>
            <a:off x="675005" y="1003300"/>
            <a:ext cx="8595995" cy="3515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49" presetClass="entr" presetSubtype="0" decel="100000" fill="hold" grpId="0" nodeType="withEffect">
                                  <p:stCondLst>
                                    <p:cond delay="37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 calcmode="lin" valueType="num">
                                      <p:cBhvr>
                                        <p:cTn id="14" dur="500" fill="hold"/>
                                        <p:tgtEl>
                                          <p:spTgt spid="30"/>
                                        </p:tgtEl>
                                        <p:attrNameLst>
                                          <p:attrName>style.rotation</p:attrName>
                                        </p:attrNameLst>
                                      </p:cBhvr>
                                      <p:tavLst>
                                        <p:tav tm="0">
                                          <p:val>
                                            <p:fltVal val="360"/>
                                          </p:val>
                                        </p:tav>
                                        <p:tav tm="100000">
                                          <p:val>
                                            <p:fltVal val="0"/>
                                          </p:val>
                                        </p:tav>
                                      </p:tavLst>
                                    </p:anim>
                                    <p:animEffect transition="in" filter="fade">
                                      <p:cBhvr>
                                        <p:cTn id="15" dur="500"/>
                                        <p:tgtEl>
                                          <p:spTgt spid="30"/>
                                        </p:tgtEl>
                                      </p:cBhvr>
                                    </p:animEffect>
                                  </p:childTnLst>
                                </p:cTn>
                              </p:par>
                              <p:par>
                                <p:cTn id="16" presetID="49" presetClass="entr" presetSubtype="0" decel="100000" fill="hold" grpId="0" nodeType="withEffect">
                                  <p:stCondLst>
                                    <p:cond delay="40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430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 calcmode="lin" valueType="num">
                                      <p:cBhvr>
                                        <p:cTn id="26" dur="500" fill="hold"/>
                                        <p:tgtEl>
                                          <p:spTgt spid="32"/>
                                        </p:tgtEl>
                                        <p:attrNameLst>
                                          <p:attrName>style.rotation</p:attrName>
                                        </p:attrNameLst>
                                      </p:cBhvr>
                                      <p:tavLst>
                                        <p:tav tm="0">
                                          <p:val>
                                            <p:fltVal val="360"/>
                                          </p:val>
                                        </p:tav>
                                        <p:tav tm="100000">
                                          <p:val>
                                            <p:fltVal val="0"/>
                                          </p:val>
                                        </p:tav>
                                      </p:tavLst>
                                    </p:anim>
                                    <p:animEffect transition="in" filter="fade">
                                      <p:cBhvr>
                                        <p:cTn id="27" dur="500"/>
                                        <p:tgtEl>
                                          <p:spTgt spid="32"/>
                                        </p:tgtEl>
                                      </p:cBhvr>
                                    </p:animEffect>
                                  </p:childTnLst>
                                </p:cTn>
                              </p:par>
                              <p:par>
                                <p:cTn id="28" presetID="2" presetClass="entr" presetSubtype="3" decel="10000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1000" fill="hold"/>
                                        <p:tgtEl>
                                          <p:spTgt spid="39"/>
                                        </p:tgtEl>
                                        <p:attrNameLst>
                                          <p:attrName>ppt_x</p:attrName>
                                        </p:attrNameLst>
                                      </p:cBhvr>
                                      <p:tavLst>
                                        <p:tav tm="0">
                                          <p:val>
                                            <p:strVal val="1+#ppt_w/2"/>
                                          </p:val>
                                        </p:tav>
                                        <p:tav tm="100000">
                                          <p:val>
                                            <p:strVal val="#ppt_x"/>
                                          </p:val>
                                        </p:tav>
                                      </p:tavLst>
                                    </p:anim>
                                    <p:anim calcmode="lin" valueType="num">
                                      <p:cBhvr additive="base">
                                        <p:cTn id="31" dur="1000" fill="hold"/>
                                        <p:tgtEl>
                                          <p:spTgt spid="39"/>
                                        </p:tgtEl>
                                        <p:attrNameLst>
                                          <p:attrName>ppt_y</p:attrName>
                                        </p:attrNameLst>
                                      </p:cBhvr>
                                      <p:tavLst>
                                        <p:tav tm="0">
                                          <p:val>
                                            <p:strVal val="0-#ppt_h/2"/>
                                          </p:val>
                                        </p:tav>
                                        <p:tav tm="100000">
                                          <p:val>
                                            <p:strVal val="#ppt_y"/>
                                          </p:val>
                                        </p:tav>
                                      </p:tavLst>
                                    </p:anim>
                                  </p:childTnLst>
                                </p:cTn>
                              </p:par>
                              <p:par>
                                <p:cTn id="32" presetID="49" presetClass="entr" presetSubtype="0" decel="100000" fill="hold" grpId="0" nodeType="withEffect">
                                  <p:stCondLst>
                                    <p:cond delay="880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36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bldLvl="0" animBg="1"/>
      <p:bldP spid="31" grpId="0" bldLvl="0" animBg="1"/>
      <p:bldP spid="32" grpId="0" bldLvl="0" animBg="1"/>
      <p:bldP spid="39" grpId="0" bldLvl="0" animBg="1"/>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56740" y="236220"/>
            <a:ext cx="9114790" cy="860425"/>
          </a:xfrm>
          <a:prstGeom prst="rect">
            <a:avLst/>
          </a:prstGeom>
          <a:noFill/>
        </p:spPr>
        <p:txBody>
          <a:bodyPr wrap="square" rtlCol="0">
            <a:spAutoFit/>
          </a:bodyPr>
          <a:lstStyle/>
          <a:p>
            <a:r>
              <a:rPr lang="en-IN" sz="2500" b="1" dirty="0">
                <a:gradFill>
                  <a:gsLst>
                    <a:gs pos="0">
                      <a:srgbClr val="CE5AC5"/>
                    </a:gs>
                    <a:gs pos="87000">
                      <a:srgbClr val="F64E66"/>
                    </a:gs>
                  </a:gsLst>
                  <a:lin ang="0" scaled="1"/>
                </a:gradFill>
                <a:latin typeface="+mj-lt"/>
                <a:cs typeface="Arial bold" panose="020B0704020202020204" pitchFamily="34" charset="0"/>
                <a:sym typeface="+mn-lt"/>
              </a:rPr>
              <a:t>UNIVARIATE ANALYSIS ON THE PREVIOUS APPLICATION DATA</a:t>
            </a:r>
            <a:endParaRPr lang="en-IN" sz="2500" b="1" dirty="0">
              <a:gradFill>
                <a:gsLst>
                  <a:gs pos="0">
                    <a:srgbClr val="CE5AC5"/>
                  </a:gs>
                  <a:gs pos="87000">
                    <a:srgbClr val="F64E66"/>
                  </a:gs>
                </a:gsLst>
                <a:lin ang="0" scaled="1"/>
              </a:gradFill>
              <a:latin typeface="+mj-lt"/>
              <a:cs typeface="Arial bold" panose="020B0704020202020204" pitchFamily="34" charset="0"/>
              <a:sym typeface="+mn-lt"/>
            </a:endParaRPr>
          </a:p>
        </p:txBody>
      </p:sp>
      <p:sp>
        <p:nvSpPr>
          <p:cNvPr id="30"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2"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39" name="Freeform: Shape 38"/>
          <p:cNvSpPr/>
          <p:nvPr/>
        </p:nvSpPr>
        <p:spPr>
          <a:xfrm rot="5400000">
            <a:off x="9589135" y="4283710"/>
            <a:ext cx="2567940" cy="2630170"/>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
        <p:nvSpPr>
          <p:cNvPr id="24" name="Text Box 23"/>
          <p:cNvSpPr txBox="1"/>
          <p:nvPr/>
        </p:nvSpPr>
        <p:spPr>
          <a:xfrm>
            <a:off x="619125" y="1261745"/>
            <a:ext cx="9580245" cy="3307715"/>
          </a:xfrm>
          <a:prstGeom prst="rect">
            <a:avLst/>
          </a:prstGeom>
          <a:noFill/>
        </p:spPr>
        <p:txBody>
          <a:bodyPr wrap="square" rtlCol="0">
            <a:spAutoFit/>
          </a:bodyPr>
          <a:p>
            <a:r>
              <a:rPr lang="en-IN" sz="1900">
                <a:latin typeface="Arial" panose="020B0604020202020204" pitchFamily="34" charset="0"/>
                <a:cs typeface="Arial" panose="020B0604020202020204" pitchFamily="34" charset="0"/>
              </a:rPr>
              <a:t>As we can see from the working file : </a:t>
            </a:r>
            <a:endParaRPr lang="en-IN" sz="1900">
              <a:latin typeface="Arial" panose="020B0604020202020204" pitchFamily="34" charset="0"/>
              <a:cs typeface="Arial" panose="020B0604020202020204" pitchFamily="34" charset="0"/>
            </a:endParaRPr>
          </a:p>
          <a:p>
            <a:endParaRPr lang="en-IN" sz="1900">
              <a:latin typeface="Arial" panose="020B0604020202020204" pitchFamily="34" charset="0"/>
              <a:cs typeface="Arial" panose="020B0604020202020204" pitchFamily="34" charset="0"/>
            </a:endParaRPr>
          </a:p>
          <a:p>
            <a:r>
              <a:rPr lang="en-IN" sz="1900">
                <a:latin typeface="Arial" panose="020B0604020202020204" pitchFamily="34" charset="0"/>
                <a:cs typeface="Arial" panose="020B0604020202020204" pitchFamily="34" charset="0"/>
              </a:rPr>
              <a:t>1. Majority of the people granted loans were from the Consumer loans followed by the Cash loans.</a:t>
            </a:r>
            <a:endParaRPr lang="en-IN" sz="1900">
              <a:latin typeface="Arial" panose="020B0604020202020204" pitchFamily="34" charset="0"/>
              <a:cs typeface="Arial" panose="020B0604020202020204" pitchFamily="34" charset="0"/>
            </a:endParaRPr>
          </a:p>
          <a:p>
            <a:endParaRPr lang="en-IN" sz="1900">
              <a:latin typeface="Arial" panose="020B0604020202020204" pitchFamily="34" charset="0"/>
              <a:cs typeface="Arial" panose="020B0604020202020204" pitchFamily="34" charset="0"/>
            </a:endParaRPr>
          </a:p>
          <a:p>
            <a:r>
              <a:rPr lang="en-IN" sz="1900">
                <a:latin typeface="Arial" panose="020B0604020202020204" pitchFamily="34" charset="0"/>
                <a:cs typeface="Arial" panose="020B0604020202020204" pitchFamily="34" charset="0"/>
              </a:rPr>
              <a:t>2. From the second graph, we understand that the best Channel Type to get the loan approved were from Countrywide followed by Credit and Cash offices. Credit and Cash offices also had the highest rejection rates.</a:t>
            </a:r>
            <a:endParaRPr lang="en-IN" sz="1900">
              <a:latin typeface="Arial" panose="020B0604020202020204" pitchFamily="34" charset="0"/>
              <a:cs typeface="Arial" panose="020B0604020202020204" pitchFamily="34" charset="0"/>
            </a:endParaRPr>
          </a:p>
          <a:p>
            <a:endParaRPr lang="en-IN" sz="1900">
              <a:latin typeface="Arial" panose="020B0604020202020204" pitchFamily="34" charset="0"/>
              <a:cs typeface="Arial" panose="020B0604020202020204" pitchFamily="34" charset="0"/>
            </a:endParaRPr>
          </a:p>
          <a:p>
            <a:r>
              <a:rPr lang="en-IN" sz="1900">
                <a:latin typeface="Arial" panose="020B0604020202020204" pitchFamily="34" charset="0"/>
                <a:cs typeface="Arial" panose="020B0604020202020204" pitchFamily="34" charset="0"/>
              </a:rPr>
              <a:t>3. Majority of the people who got their Loans approved selected Cash from Bank payment as the mode of payment</a:t>
            </a:r>
            <a:endParaRPr lang="en-IN" sz="1900">
              <a:latin typeface="Arial" panose="020B0604020202020204" pitchFamily="34" charset="0"/>
              <a:cs typeface="Arial" panose="020B0604020202020204" pitchFamily="34" charset="0"/>
            </a:endParaRPr>
          </a:p>
        </p:txBody>
      </p:sp>
      <p:sp>
        <p:nvSpPr>
          <p:cNvPr id="4" name="Freeform 20"/>
          <p:cNvSpPr/>
          <p:nvPr/>
        </p:nvSpPr>
        <p:spPr bwMode="auto">
          <a:xfrm rot="18376696">
            <a:off x="10251846" y="47168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p>
            <a:endParaRPr lang="en-US">
              <a:cs typeface="+mn-ea"/>
              <a:sym typeface="+mn-lt"/>
            </a:endParaRPr>
          </a:p>
        </p:txBody>
      </p:sp>
      <p:sp>
        <p:nvSpPr>
          <p:cNvPr id="3" name="Rounded Rectangle 2"/>
          <p:cNvSpPr/>
          <p:nvPr/>
        </p:nvSpPr>
        <p:spPr>
          <a:xfrm>
            <a:off x="619125" y="5941695"/>
            <a:ext cx="4767580" cy="586740"/>
          </a:xfrm>
          <a:prstGeom prst="roundRect">
            <a:avLst/>
          </a:prstGeom>
          <a:solidFill>
            <a:srgbClr val="B131A5"/>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7" name="Text Box 6"/>
          <p:cNvSpPr txBox="1"/>
          <p:nvPr/>
        </p:nvSpPr>
        <p:spPr>
          <a:xfrm>
            <a:off x="1255395" y="6058535"/>
            <a:ext cx="3951605" cy="368300"/>
          </a:xfrm>
          <a:prstGeom prst="rect">
            <a:avLst/>
          </a:prstGeom>
          <a:noFill/>
        </p:spPr>
        <p:txBody>
          <a:bodyPr wrap="square" rtlCol="0">
            <a:spAutoFit/>
          </a:bodyPr>
          <a:p>
            <a:r>
              <a:rPr lang="en-IN" altLang="en-US">
                <a:solidFill>
                  <a:schemeClr val="bg1"/>
                </a:solidFill>
                <a:hlinkClick r:id="rId1" action="ppaction://hlinkfile">
                  <a:extLst>
                    <a:ext uri="{DAF060AB-1E55-43B9-8AAB-6FB025537F2F}">
                      <wpsdc:hlinkClr xmlns:wpsdc="http://www.wps.cn/officeDocument/2017/drawingmlCustomData" val="FFFFFF"/>
                      <wpsdc:folHlinkClr xmlns:wpsdc="http://www.wps.cn/officeDocument/2017/drawingmlCustomData" val="954F72"/>
                      <wpsdc:hlinkUnderline xmlns:wpsdc="http://www.wps.cn/officeDocument/2017/drawingmlCustomData" val="1"/>
                    </a:ext>
                  </a:extLst>
                </a:hlinkClick>
              </a:rPr>
              <a:t>Link to the working file </a:t>
            </a:r>
            <a:endParaRPr lang="en-I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49" presetClass="entr" presetSubtype="0" decel="100000" fill="hold" grpId="0" nodeType="withEffect">
                                  <p:stCondLst>
                                    <p:cond delay="37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 calcmode="lin" valueType="num">
                                      <p:cBhvr>
                                        <p:cTn id="14" dur="500" fill="hold"/>
                                        <p:tgtEl>
                                          <p:spTgt spid="30"/>
                                        </p:tgtEl>
                                        <p:attrNameLst>
                                          <p:attrName>style.rotation</p:attrName>
                                        </p:attrNameLst>
                                      </p:cBhvr>
                                      <p:tavLst>
                                        <p:tav tm="0">
                                          <p:val>
                                            <p:fltVal val="360"/>
                                          </p:val>
                                        </p:tav>
                                        <p:tav tm="100000">
                                          <p:val>
                                            <p:fltVal val="0"/>
                                          </p:val>
                                        </p:tav>
                                      </p:tavLst>
                                    </p:anim>
                                    <p:animEffect transition="in" filter="fade">
                                      <p:cBhvr>
                                        <p:cTn id="15" dur="500"/>
                                        <p:tgtEl>
                                          <p:spTgt spid="30"/>
                                        </p:tgtEl>
                                      </p:cBhvr>
                                    </p:animEffect>
                                  </p:childTnLst>
                                </p:cTn>
                              </p:par>
                              <p:par>
                                <p:cTn id="16" presetID="49" presetClass="entr" presetSubtype="0" decel="100000" fill="hold" grpId="0" nodeType="withEffect">
                                  <p:stCondLst>
                                    <p:cond delay="40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430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 calcmode="lin" valueType="num">
                                      <p:cBhvr>
                                        <p:cTn id="26" dur="500" fill="hold"/>
                                        <p:tgtEl>
                                          <p:spTgt spid="32"/>
                                        </p:tgtEl>
                                        <p:attrNameLst>
                                          <p:attrName>style.rotation</p:attrName>
                                        </p:attrNameLst>
                                      </p:cBhvr>
                                      <p:tavLst>
                                        <p:tav tm="0">
                                          <p:val>
                                            <p:fltVal val="360"/>
                                          </p:val>
                                        </p:tav>
                                        <p:tav tm="100000">
                                          <p:val>
                                            <p:fltVal val="0"/>
                                          </p:val>
                                        </p:tav>
                                      </p:tavLst>
                                    </p:anim>
                                    <p:animEffect transition="in" filter="fade">
                                      <p:cBhvr>
                                        <p:cTn id="27" dur="500"/>
                                        <p:tgtEl>
                                          <p:spTgt spid="32"/>
                                        </p:tgtEl>
                                      </p:cBhvr>
                                    </p:animEffect>
                                  </p:childTnLst>
                                </p:cTn>
                              </p:par>
                              <p:par>
                                <p:cTn id="28" presetID="2" presetClass="entr" presetSubtype="3" decel="10000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1000" fill="hold"/>
                                        <p:tgtEl>
                                          <p:spTgt spid="39"/>
                                        </p:tgtEl>
                                        <p:attrNameLst>
                                          <p:attrName>ppt_x</p:attrName>
                                        </p:attrNameLst>
                                      </p:cBhvr>
                                      <p:tavLst>
                                        <p:tav tm="0">
                                          <p:val>
                                            <p:strVal val="1+#ppt_w/2"/>
                                          </p:val>
                                        </p:tav>
                                        <p:tav tm="100000">
                                          <p:val>
                                            <p:strVal val="#ppt_x"/>
                                          </p:val>
                                        </p:tav>
                                      </p:tavLst>
                                    </p:anim>
                                    <p:anim calcmode="lin" valueType="num">
                                      <p:cBhvr additive="base">
                                        <p:cTn id="31" dur="1000" fill="hold"/>
                                        <p:tgtEl>
                                          <p:spTgt spid="39"/>
                                        </p:tgtEl>
                                        <p:attrNameLst>
                                          <p:attrName>ppt_y</p:attrName>
                                        </p:attrNameLst>
                                      </p:cBhvr>
                                      <p:tavLst>
                                        <p:tav tm="0">
                                          <p:val>
                                            <p:strVal val="0-#ppt_h/2"/>
                                          </p:val>
                                        </p:tav>
                                        <p:tav tm="100000">
                                          <p:val>
                                            <p:strVal val="#ppt_y"/>
                                          </p:val>
                                        </p:tav>
                                      </p:tavLst>
                                    </p:anim>
                                  </p:childTnLst>
                                </p:cTn>
                              </p:par>
                              <p:par>
                                <p:cTn id="32" presetID="49" presetClass="entr" presetSubtype="0" decel="100000" fill="hold" grpId="0" nodeType="withEffect">
                                  <p:stCondLst>
                                    <p:cond delay="880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36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bldLvl="0" animBg="1"/>
      <p:bldP spid="31" grpId="0" bldLvl="0" animBg="1"/>
      <p:bldP spid="32" grpId="0" bldLvl="0" animBg="1"/>
      <p:bldP spid="39" grpId="0" bldLvl="0" animBg="1"/>
      <p:bldP spid="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32430" y="236220"/>
            <a:ext cx="5707380" cy="475615"/>
          </a:xfrm>
          <a:prstGeom prst="rect">
            <a:avLst/>
          </a:prstGeom>
          <a:noFill/>
        </p:spPr>
        <p:txBody>
          <a:bodyPr wrap="square" rtlCol="0">
            <a:spAutoFit/>
          </a:bodyPr>
          <a:lstStyle/>
          <a:p>
            <a:r>
              <a:rPr lang="en-IN" sz="2500" b="1" dirty="0">
                <a:gradFill>
                  <a:gsLst>
                    <a:gs pos="0">
                      <a:srgbClr val="CE5AC5"/>
                    </a:gs>
                    <a:gs pos="87000">
                      <a:srgbClr val="F64E66"/>
                    </a:gs>
                  </a:gsLst>
                  <a:lin ang="0" scaled="1"/>
                </a:gradFill>
                <a:latin typeface="+mj-lt"/>
                <a:cs typeface="Arial bold" panose="020B0704020202020204" pitchFamily="34" charset="0"/>
                <a:sym typeface="+mn-lt"/>
              </a:rPr>
              <a:t>OVERALL PROJECT INSIGHTS</a:t>
            </a:r>
            <a:endParaRPr lang="en-IN" sz="2500" b="1" dirty="0">
              <a:gradFill>
                <a:gsLst>
                  <a:gs pos="0">
                    <a:srgbClr val="CE5AC5"/>
                  </a:gs>
                  <a:gs pos="87000">
                    <a:srgbClr val="F64E66"/>
                  </a:gs>
                </a:gsLst>
                <a:lin ang="0" scaled="1"/>
              </a:gradFill>
              <a:latin typeface="+mj-lt"/>
              <a:cs typeface="Arial bold" panose="020B0704020202020204" pitchFamily="34" charset="0"/>
              <a:sym typeface="+mn-lt"/>
            </a:endParaRPr>
          </a:p>
        </p:txBody>
      </p:sp>
      <p:sp>
        <p:nvSpPr>
          <p:cNvPr id="30"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2"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39" name="Freeform: Shape 38"/>
          <p:cNvSpPr/>
          <p:nvPr/>
        </p:nvSpPr>
        <p:spPr>
          <a:xfrm rot="5400000">
            <a:off x="9589135" y="4283710"/>
            <a:ext cx="2567940" cy="2630170"/>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
        <p:nvSpPr>
          <p:cNvPr id="24" name="Text Box 23"/>
          <p:cNvSpPr txBox="1"/>
          <p:nvPr/>
        </p:nvSpPr>
        <p:spPr>
          <a:xfrm>
            <a:off x="409575" y="828675"/>
            <a:ext cx="9580245" cy="5092700"/>
          </a:xfrm>
          <a:prstGeom prst="rect">
            <a:avLst/>
          </a:prstGeom>
          <a:noFill/>
        </p:spPr>
        <p:txBody>
          <a:bodyPr wrap="square" rtlCol="0">
            <a:spAutoFit/>
          </a:bodyPr>
          <a:p>
            <a:r>
              <a:rPr lang="en-IN" sz="1300">
                <a:latin typeface="Arial" panose="020B0604020202020204" pitchFamily="34" charset="0"/>
                <a:cs typeface="Arial" panose="020B0604020202020204" pitchFamily="34" charset="0"/>
              </a:rPr>
              <a:t>1. The majority of people have taken cash loans so that can be the 1st consideration factor while a bank grants loan to customers.</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2. Females have a better ratio of repaying the loans back than males so banks can take this as the 2nd factor when considering customers for loans.</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3. Majority of the clients belong to the working class so they are the ones who pay off most of the loans.</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4. Banks should keep in mind not to give loans to Maternity leave females since they have a poor ratio.</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5. Majority of the people paying off their loans belong to the Secondary and secondary special education background. Also the higher education people can be considered too since they are almost equal to the 1st category. So this is another factor that shows that these groups of people can be granted loans.</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6. Major age group of clients repaying their loans off were from 50-60. Hence, we can consider that group along with age group 30-40 to be granted loans.</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7. Married people are the ones to take the most loans and repay them on time hence they should be kept in mind while granting loans.</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8. People living in house/apartments tend to pay the loans on time whereas Co-op apartment clients least pay their loans on time. This should be kept in mind too.</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9. For occupation type, the laborers have the highest amount of loans paid off on time. The HR staff professionals are the ones who least paid them on time. Hence, HR staff should not be considered.</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10. People having 0 children have the highest success paying the loans followed by 1 and 2. Hence, people having 0,1 or 2 children should be given loans.</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11. For Amount credit range and amount income range, people with High Credit range and medium income range were observed to pay the loans on time. Hence, they should be granted loans</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12. From previous application data, majority of people were from Consumer loan category hence they should be the 1st point of consideration.</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13. Most people paid the amount back by Cash hence they should be given a consideration factor.</a:t>
            </a:r>
            <a:endParaRPr lang="en-IN" sz="1300">
              <a:latin typeface="Arial" panose="020B0604020202020204" pitchFamily="34" charset="0"/>
              <a:cs typeface="Arial" panose="020B0604020202020204" pitchFamily="34" charset="0"/>
            </a:endParaRPr>
          </a:p>
          <a:p>
            <a:r>
              <a:rPr lang="en-IN" sz="1300">
                <a:latin typeface="Arial" panose="020B0604020202020204" pitchFamily="34" charset="0"/>
                <a:cs typeface="Arial" panose="020B0604020202020204" pitchFamily="34" charset="0"/>
              </a:rPr>
              <a:t>14. The Best channel type for loan approvaals are from Countrywide and Credit/Cash offices.</a:t>
            </a:r>
            <a:endParaRPr lang="en-IN" sz="1300">
              <a:latin typeface="Arial" panose="020B0604020202020204" pitchFamily="34" charset="0"/>
              <a:cs typeface="Arial" panose="020B0604020202020204" pitchFamily="34" charset="0"/>
            </a:endParaRPr>
          </a:p>
        </p:txBody>
      </p:sp>
      <p:sp>
        <p:nvSpPr>
          <p:cNvPr id="4" name="Freeform 20"/>
          <p:cNvSpPr/>
          <p:nvPr/>
        </p:nvSpPr>
        <p:spPr bwMode="auto">
          <a:xfrm rot="18376696">
            <a:off x="10251846" y="47168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p>
            <a:endParaRPr lang="en-US">
              <a:cs typeface="+mn-ea"/>
              <a:sym typeface="+mn-lt"/>
            </a:endParaRPr>
          </a:p>
        </p:txBody>
      </p:sp>
      <p:sp>
        <p:nvSpPr>
          <p:cNvPr id="3" name="Rounded Rectangle 2"/>
          <p:cNvSpPr/>
          <p:nvPr/>
        </p:nvSpPr>
        <p:spPr>
          <a:xfrm>
            <a:off x="1235075" y="6053455"/>
            <a:ext cx="3164840" cy="586740"/>
          </a:xfrm>
          <a:prstGeom prst="roundRect">
            <a:avLst/>
          </a:prstGeom>
          <a:solidFill>
            <a:srgbClr val="B131A5"/>
          </a:solidFill>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7" name="Text Box 6"/>
          <p:cNvSpPr txBox="1"/>
          <p:nvPr/>
        </p:nvSpPr>
        <p:spPr>
          <a:xfrm>
            <a:off x="1255395" y="6170295"/>
            <a:ext cx="3951605" cy="368300"/>
          </a:xfrm>
          <a:prstGeom prst="rect">
            <a:avLst/>
          </a:prstGeom>
          <a:noFill/>
        </p:spPr>
        <p:txBody>
          <a:bodyPr wrap="square" rtlCol="0">
            <a:spAutoFit/>
          </a:bodyPr>
          <a:p>
            <a:r>
              <a:rPr lang="en-IN" altLang="en-US">
                <a:solidFill>
                  <a:schemeClr val="bg1"/>
                </a:solidFill>
                <a:hlinkClick r:id="rId1" action="ppaction://hlinkfile">
                  <a:extLst>
                    <a:ext uri="{DAF060AB-1E55-43B9-8AAB-6FB025537F2F}">
                      <wpsdc:hlinkClr xmlns:wpsdc="http://www.wps.cn/officeDocument/2017/drawingmlCustomData" val="FFFFFF"/>
                      <wpsdc:folHlinkClr xmlns:wpsdc="http://www.wps.cn/officeDocument/2017/drawingmlCustomData" val="954F72"/>
                      <wpsdc:hlinkUnderline xmlns:wpsdc="http://www.wps.cn/officeDocument/2017/drawingmlCustomData" val="1"/>
                    </a:ext>
                  </a:extLst>
                </a:hlinkClick>
              </a:rPr>
              <a:t>Link to the working file </a:t>
            </a:r>
            <a:endParaRPr lang="en-I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49" presetClass="entr" presetSubtype="0" decel="100000" fill="hold" grpId="0" nodeType="withEffect">
                                  <p:stCondLst>
                                    <p:cond delay="370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 calcmode="lin" valueType="num">
                                      <p:cBhvr>
                                        <p:cTn id="14" dur="500" fill="hold"/>
                                        <p:tgtEl>
                                          <p:spTgt spid="30"/>
                                        </p:tgtEl>
                                        <p:attrNameLst>
                                          <p:attrName>style.rotation</p:attrName>
                                        </p:attrNameLst>
                                      </p:cBhvr>
                                      <p:tavLst>
                                        <p:tav tm="0">
                                          <p:val>
                                            <p:fltVal val="360"/>
                                          </p:val>
                                        </p:tav>
                                        <p:tav tm="100000">
                                          <p:val>
                                            <p:fltVal val="0"/>
                                          </p:val>
                                        </p:tav>
                                      </p:tavLst>
                                    </p:anim>
                                    <p:animEffect transition="in" filter="fade">
                                      <p:cBhvr>
                                        <p:cTn id="15" dur="500"/>
                                        <p:tgtEl>
                                          <p:spTgt spid="30"/>
                                        </p:tgtEl>
                                      </p:cBhvr>
                                    </p:animEffect>
                                  </p:childTnLst>
                                </p:cTn>
                              </p:par>
                              <p:par>
                                <p:cTn id="16" presetID="49" presetClass="entr" presetSubtype="0" decel="100000" fill="hold" grpId="0" nodeType="withEffect">
                                  <p:stCondLst>
                                    <p:cond delay="400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 calcmode="lin" valueType="num">
                                      <p:cBhvr>
                                        <p:cTn id="20" dur="500" fill="hold"/>
                                        <p:tgtEl>
                                          <p:spTgt spid="31"/>
                                        </p:tgtEl>
                                        <p:attrNameLst>
                                          <p:attrName>style.rotation</p:attrName>
                                        </p:attrNameLst>
                                      </p:cBhvr>
                                      <p:tavLst>
                                        <p:tav tm="0">
                                          <p:val>
                                            <p:fltVal val="360"/>
                                          </p:val>
                                        </p:tav>
                                        <p:tav tm="100000">
                                          <p:val>
                                            <p:fltVal val="0"/>
                                          </p:val>
                                        </p:tav>
                                      </p:tavLst>
                                    </p:anim>
                                    <p:animEffect transition="in" filter="fade">
                                      <p:cBhvr>
                                        <p:cTn id="21" dur="500"/>
                                        <p:tgtEl>
                                          <p:spTgt spid="31"/>
                                        </p:tgtEl>
                                      </p:cBhvr>
                                    </p:animEffect>
                                  </p:childTnLst>
                                </p:cTn>
                              </p:par>
                              <p:par>
                                <p:cTn id="22" presetID="49" presetClass="entr" presetSubtype="0" decel="100000" fill="hold" grpId="0" nodeType="withEffect">
                                  <p:stCondLst>
                                    <p:cond delay="430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 calcmode="lin" valueType="num">
                                      <p:cBhvr>
                                        <p:cTn id="26" dur="500" fill="hold"/>
                                        <p:tgtEl>
                                          <p:spTgt spid="32"/>
                                        </p:tgtEl>
                                        <p:attrNameLst>
                                          <p:attrName>style.rotation</p:attrName>
                                        </p:attrNameLst>
                                      </p:cBhvr>
                                      <p:tavLst>
                                        <p:tav tm="0">
                                          <p:val>
                                            <p:fltVal val="360"/>
                                          </p:val>
                                        </p:tav>
                                        <p:tav tm="100000">
                                          <p:val>
                                            <p:fltVal val="0"/>
                                          </p:val>
                                        </p:tav>
                                      </p:tavLst>
                                    </p:anim>
                                    <p:animEffect transition="in" filter="fade">
                                      <p:cBhvr>
                                        <p:cTn id="27" dur="500"/>
                                        <p:tgtEl>
                                          <p:spTgt spid="32"/>
                                        </p:tgtEl>
                                      </p:cBhvr>
                                    </p:animEffect>
                                  </p:childTnLst>
                                </p:cTn>
                              </p:par>
                              <p:par>
                                <p:cTn id="28" presetID="2" presetClass="entr" presetSubtype="3" decel="10000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1000" fill="hold"/>
                                        <p:tgtEl>
                                          <p:spTgt spid="39"/>
                                        </p:tgtEl>
                                        <p:attrNameLst>
                                          <p:attrName>ppt_x</p:attrName>
                                        </p:attrNameLst>
                                      </p:cBhvr>
                                      <p:tavLst>
                                        <p:tav tm="0">
                                          <p:val>
                                            <p:strVal val="1+#ppt_w/2"/>
                                          </p:val>
                                        </p:tav>
                                        <p:tav tm="100000">
                                          <p:val>
                                            <p:strVal val="#ppt_x"/>
                                          </p:val>
                                        </p:tav>
                                      </p:tavLst>
                                    </p:anim>
                                    <p:anim calcmode="lin" valueType="num">
                                      <p:cBhvr additive="base">
                                        <p:cTn id="31" dur="1000" fill="hold"/>
                                        <p:tgtEl>
                                          <p:spTgt spid="39"/>
                                        </p:tgtEl>
                                        <p:attrNameLst>
                                          <p:attrName>ppt_y</p:attrName>
                                        </p:attrNameLst>
                                      </p:cBhvr>
                                      <p:tavLst>
                                        <p:tav tm="0">
                                          <p:val>
                                            <p:strVal val="0-#ppt_h/2"/>
                                          </p:val>
                                        </p:tav>
                                        <p:tav tm="100000">
                                          <p:val>
                                            <p:strVal val="#ppt_y"/>
                                          </p:val>
                                        </p:tav>
                                      </p:tavLst>
                                    </p:anim>
                                  </p:childTnLst>
                                </p:cTn>
                              </p:par>
                              <p:par>
                                <p:cTn id="32" presetID="49" presetClass="entr" presetSubtype="0" decel="100000" fill="hold" grpId="0" nodeType="withEffect">
                                  <p:stCondLst>
                                    <p:cond delay="880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36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0" grpId="0" bldLvl="0" animBg="1"/>
      <p:bldP spid="31" grpId="0" bldLvl="0" animBg="1"/>
      <p:bldP spid="32" grpId="0" bldLvl="0" animBg="1"/>
      <p:bldP spid="39" grpId="0" bldLvl="0" animBg="1"/>
      <p:bldP spid="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319"/>
            <a:ext cx="12192000" cy="5758883"/>
          </a:xfrm>
          <a:custGeom>
            <a:avLst/>
            <a:gdLst>
              <a:gd name="connsiteX0" fmla="*/ 0 w 12192000"/>
              <a:gd name="connsiteY0" fmla="*/ 0 h 5559552"/>
              <a:gd name="connsiteX1" fmla="*/ 12192000 w 12192000"/>
              <a:gd name="connsiteY1" fmla="*/ 0 h 5559552"/>
              <a:gd name="connsiteX2" fmla="*/ 12192000 w 12192000"/>
              <a:gd name="connsiteY2" fmla="*/ 5559552 h 5559552"/>
              <a:gd name="connsiteX3" fmla="*/ 0 w 12192000"/>
              <a:gd name="connsiteY3" fmla="*/ 5559552 h 5559552"/>
              <a:gd name="connsiteX4" fmla="*/ 0 w 12192000"/>
              <a:gd name="connsiteY4" fmla="*/ 0 h 5559552"/>
              <a:gd name="connsiteX0-1" fmla="*/ 0 w 12192000"/>
              <a:gd name="connsiteY0-2" fmla="*/ 0 h 5559552"/>
              <a:gd name="connsiteX1-3" fmla="*/ 12192000 w 12192000"/>
              <a:gd name="connsiteY1-4" fmla="*/ 0 h 5559552"/>
              <a:gd name="connsiteX2-5" fmla="*/ 12192000 w 12192000"/>
              <a:gd name="connsiteY2-6" fmla="*/ 5559552 h 5559552"/>
              <a:gd name="connsiteX3-7" fmla="*/ 0 w 12192000"/>
              <a:gd name="connsiteY3-8" fmla="*/ 5559552 h 5559552"/>
              <a:gd name="connsiteX4-9" fmla="*/ 0 w 12192000"/>
              <a:gd name="connsiteY4-10" fmla="*/ 0 h 5559552"/>
              <a:gd name="connsiteX0-11" fmla="*/ 0 w 12192000"/>
              <a:gd name="connsiteY0-12" fmla="*/ 0 h 5758883"/>
              <a:gd name="connsiteX1-13" fmla="*/ 12192000 w 12192000"/>
              <a:gd name="connsiteY1-14" fmla="*/ 0 h 5758883"/>
              <a:gd name="connsiteX2-15" fmla="*/ 12192000 w 12192000"/>
              <a:gd name="connsiteY2-16" fmla="*/ 5559552 h 5758883"/>
              <a:gd name="connsiteX3-17" fmla="*/ 0 w 12192000"/>
              <a:gd name="connsiteY3-18" fmla="*/ 5559552 h 5758883"/>
              <a:gd name="connsiteX4-19" fmla="*/ 0 w 12192000"/>
              <a:gd name="connsiteY4-20" fmla="*/ 0 h 57588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5758883">
                <a:moveTo>
                  <a:pt x="0" y="0"/>
                </a:moveTo>
                <a:lnTo>
                  <a:pt x="12192000" y="0"/>
                </a:lnTo>
                <a:lnTo>
                  <a:pt x="12192000" y="5559552"/>
                </a:lnTo>
                <a:cubicBezTo>
                  <a:pt x="7690678" y="6533587"/>
                  <a:pt x="4839252" y="3512091"/>
                  <a:pt x="0" y="5559552"/>
                </a:cubicBezTo>
                <a:lnTo>
                  <a:pt x="0" y="0"/>
                </a:lnTo>
                <a:close/>
              </a:path>
            </a:pathLst>
          </a:custGeom>
          <a:gradFill flip="none" rotWithShape="1">
            <a:gsLst>
              <a:gs pos="0">
                <a:srgbClr val="CE5AC5"/>
              </a:gs>
              <a:gs pos="100000">
                <a:srgbClr val="F64E6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 name="TextBox 1"/>
          <p:cNvSpPr txBox="1"/>
          <p:nvPr/>
        </p:nvSpPr>
        <p:spPr>
          <a:xfrm>
            <a:off x="2251711" y="1840821"/>
            <a:ext cx="7688580" cy="1445260"/>
          </a:xfrm>
          <a:prstGeom prst="rect">
            <a:avLst/>
          </a:prstGeom>
          <a:noFill/>
        </p:spPr>
        <p:txBody>
          <a:bodyPr wrap="none" rtlCol="0">
            <a:spAutoFit/>
          </a:bodyPr>
          <a:lstStyle/>
          <a:p>
            <a:pPr algn="ctr"/>
            <a:r>
              <a:rPr lang="en-US" sz="8800" dirty="0">
                <a:solidFill>
                  <a:schemeClr val="bg1"/>
                </a:solidFill>
                <a:cs typeface="+mn-ea"/>
                <a:sym typeface="+mn-lt"/>
              </a:rPr>
              <a:t>THANK YOU</a:t>
            </a:r>
            <a:endParaRPr lang="en-US" sz="8800" dirty="0">
              <a:solidFill>
                <a:schemeClr val="bg1"/>
              </a:solidFill>
              <a:cs typeface="+mn-ea"/>
              <a:sym typeface="+mn-lt"/>
            </a:endParaRPr>
          </a:p>
        </p:txBody>
      </p:sp>
      <p:sp>
        <p:nvSpPr>
          <p:cNvPr id="5"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6"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7"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11" name="Freeform 20"/>
          <p:cNvSpPr/>
          <p:nvPr/>
        </p:nvSpPr>
        <p:spPr bwMode="auto">
          <a:xfrm rot="3556496">
            <a:off x="8870919" y="151327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6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2" name="Freeform 20"/>
          <p:cNvSpPr/>
          <p:nvPr/>
        </p:nvSpPr>
        <p:spPr bwMode="auto">
          <a:xfrm rot="18376696">
            <a:off x="1463494" y="2551497"/>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8000"/>
            </a:schemeClr>
          </a:solidFill>
          <a:ln>
            <a:noFill/>
          </a:ln>
          <a:effectLst/>
        </p:spPr>
        <p:txBody>
          <a:bodyPr vert="horz" wrap="square" lIns="91440" tIns="45720" rIns="91440" bIns="45720" numCol="1" anchor="t" anchorCtr="0" compatLnSpc="1"/>
          <a:lstStyle/>
          <a:p>
            <a:endParaRPr lang="en-US">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100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360"/>
                                          </p:val>
                                        </p:tav>
                                        <p:tav tm="100000">
                                          <p:val>
                                            <p:fltVal val="0"/>
                                          </p:val>
                                        </p:tav>
                                      </p:tavLst>
                                    </p:anim>
                                    <p:animEffect transition="in" filter="fade">
                                      <p:cBhvr>
                                        <p:cTn id="14" dur="1000"/>
                                        <p:tgtEl>
                                          <p:spTgt spid="2"/>
                                        </p:tgtEl>
                                      </p:cBhvr>
                                    </p:animEffect>
                                  </p:childTnLst>
                                </p:cTn>
                              </p:par>
                              <p:par>
                                <p:cTn id="15" presetID="49" presetClass="entr" presetSubtype="0" decel="100000" fill="hold" grpId="0" nodeType="withEffect">
                                  <p:stCondLst>
                                    <p:cond delay="14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 calcmode="lin" valueType="num">
                                      <p:cBhvr>
                                        <p:cTn id="19" dur="1000" fill="hold"/>
                                        <p:tgtEl>
                                          <p:spTgt spid="12"/>
                                        </p:tgtEl>
                                        <p:attrNameLst>
                                          <p:attrName>style.rotation</p:attrName>
                                        </p:attrNameLst>
                                      </p:cBhvr>
                                      <p:tavLst>
                                        <p:tav tm="0">
                                          <p:val>
                                            <p:fltVal val="360"/>
                                          </p:val>
                                        </p:tav>
                                        <p:tav tm="100000">
                                          <p:val>
                                            <p:fltVal val="0"/>
                                          </p:val>
                                        </p:tav>
                                      </p:tavLst>
                                    </p:anim>
                                    <p:animEffect transition="in" filter="fade">
                                      <p:cBhvr>
                                        <p:cTn id="20" dur="1000"/>
                                        <p:tgtEl>
                                          <p:spTgt spid="12"/>
                                        </p:tgtEl>
                                      </p:cBhvr>
                                    </p:animEffect>
                                  </p:childTnLst>
                                </p:cTn>
                              </p:par>
                              <p:par>
                                <p:cTn id="21" presetID="49" presetClass="entr" presetSubtype="0" decel="100000" fill="hold" grpId="0" nodeType="withEffect">
                                  <p:stCondLst>
                                    <p:cond delay="18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360"/>
                                          </p:val>
                                        </p:tav>
                                        <p:tav tm="100000">
                                          <p:val>
                                            <p:fltVal val="0"/>
                                          </p:val>
                                        </p:tav>
                                      </p:tavLst>
                                    </p:anim>
                                    <p:animEffect transition="in" filter="fade">
                                      <p:cBhvr>
                                        <p:cTn id="26" dur="1000"/>
                                        <p:tgtEl>
                                          <p:spTgt spid="11"/>
                                        </p:tgtEl>
                                      </p:cBhvr>
                                    </p:animEffect>
                                  </p:childTnLst>
                                </p:cTn>
                              </p:par>
                              <p:par>
                                <p:cTn id="27" presetID="49" presetClass="entr" presetSubtype="0" decel="100000" fill="hold" grpId="0" nodeType="withEffect">
                                  <p:stCondLst>
                                    <p:cond delay="370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 calcmode="lin" valueType="num">
                                      <p:cBhvr>
                                        <p:cTn id="31" dur="500" fill="hold"/>
                                        <p:tgtEl>
                                          <p:spTgt spid="5"/>
                                        </p:tgtEl>
                                        <p:attrNameLst>
                                          <p:attrName>style.rotation</p:attrName>
                                        </p:attrNameLst>
                                      </p:cBhvr>
                                      <p:tavLst>
                                        <p:tav tm="0">
                                          <p:val>
                                            <p:fltVal val="360"/>
                                          </p:val>
                                        </p:tav>
                                        <p:tav tm="100000">
                                          <p:val>
                                            <p:fltVal val="0"/>
                                          </p:val>
                                        </p:tav>
                                      </p:tavLst>
                                    </p:anim>
                                    <p:animEffect transition="in" filter="fade">
                                      <p:cBhvr>
                                        <p:cTn id="32" dur="500"/>
                                        <p:tgtEl>
                                          <p:spTgt spid="5"/>
                                        </p:tgtEl>
                                      </p:cBhvr>
                                    </p:animEffect>
                                  </p:childTnLst>
                                </p:cTn>
                              </p:par>
                              <p:par>
                                <p:cTn id="33" presetID="49" presetClass="entr" presetSubtype="0" decel="100000" fill="hold" grpId="0" nodeType="withEffect">
                                  <p:stCondLst>
                                    <p:cond delay="400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 calcmode="lin" valueType="num">
                                      <p:cBhvr>
                                        <p:cTn id="37" dur="500" fill="hold"/>
                                        <p:tgtEl>
                                          <p:spTgt spid="6"/>
                                        </p:tgtEl>
                                        <p:attrNameLst>
                                          <p:attrName>style.rotation</p:attrName>
                                        </p:attrNameLst>
                                      </p:cBhvr>
                                      <p:tavLst>
                                        <p:tav tm="0">
                                          <p:val>
                                            <p:fltVal val="360"/>
                                          </p:val>
                                        </p:tav>
                                        <p:tav tm="100000">
                                          <p:val>
                                            <p:fltVal val="0"/>
                                          </p:val>
                                        </p:tav>
                                      </p:tavLst>
                                    </p:anim>
                                    <p:animEffect transition="in" filter="fade">
                                      <p:cBhvr>
                                        <p:cTn id="38" dur="500"/>
                                        <p:tgtEl>
                                          <p:spTgt spid="6"/>
                                        </p:tgtEl>
                                      </p:cBhvr>
                                    </p:animEffect>
                                  </p:childTnLst>
                                </p:cTn>
                              </p:par>
                              <p:par>
                                <p:cTn id="39" presetID="49" presetClass="entr" presetSubtype="0" decel="100000" fill="hold" grpId="0" nodeType="withEffect">
                                  <p:stCondLst>
                                    <p:cond delay="430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style.rotation</p:attrName>
                                        </p:attrNameLst>
                                      </p:cBhvr>
                                      <p:tavLst>
                                        <p:tav tm="0">
                                          <p:val>
                                            <p:fltVal val="360"/>
                                          </p:val>
                                        </p:tav>
                                        <p:tav tm="100000">
                                          <p:val>
                                            <p:fltVal val="0"/>
                                          </p:val>
                                        </p:tav>
                                      </p:tavLst>
                                    </p:anim>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5" grpId="0" animBg="1"/>
      <p:bldP spid="6" grpId="0" animBg="1"/>
      <p:bldP spid="7"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p:cNvSpPr/>
          <p:nvPr/>
        </p:nvSpPr>
        <p:spPr bwMode="auto">
          <a:xfrm rot="2493217">
            <a:off x="6730365" y="1905"/>
            <a:ext cx="6466840" cy="5744845"/>
          </a:xfrm>
          <a:custGeom>
            <a:avLst/>
            <a:gdLst>
              <a:gd name="connsiteX0" fmla="*/ 3826303 w 9052448"/>
              <a:gd name="connsiteY0" fmla="*/ 238597 h 8042325"/>
              <a:gd name="connsiteX1" fmla="*/ 5478723 w 9052448"/>
              <a:gd name="connsiteY1" fmla="*/ 610809 h 8042325"/>
              <a:gd name="connsiteX2" fmla="*/ 8864832 w 9052448"/>
              <a:gd name="connsiteY2" fmla="*/ 6413499 h 8042325"/>
              <a:gd name="connsiteX3" fmla="*/ 7941348 w 9052448"/>
              <a:gd name="connsiteY3" fmla="*/ 8042325 h 8042325"/>
              <a:gd name="connsiteX4" fmla="*/ 1169133 w 9052448"/>
              <a:gd name="connsiteY4" fmla="*/ 8042325 h 8042325"/>
              <a:gd name="connsiteX5" fmla="*/ 143038 w 9052448"/>
              <a:gd name="connsiteY5" fmla="*/ 6413499 h 8042325"/>
              <a:gd name="connsiteX6" fmla="*/ 3529147 w 9052448"/>
              <a:gd name="connsiteY6" fmla="*/ 610809 h 8042325"/>
              <a:gd name="connsiteX7" fmla="*/ 3826303 w 9052448"/>
              <a:gd name="connsiteY7" fmla="*/ 238597 h 8042325"/>
              <a:gd name="connsiteX8" fmla="*/ 3983144 w 9052448"/>
              <a:gd name="connsiteY8" fmla="*/ 1773274 h 8042325"/>
              <a:gd name="connsiteX9" fmla="*/ 3766594 w 9052448"/>
              <a:gd name="connsiteY9" fmla="*/ 2030790 h 8042325"/>
              <a:gd name="connsiteX10" fmla="*/ 1298992 w 9052448"/>
              <a:gd name="connsiteY10" fmla="*/ 6045392 h 8042325"/>
              <a:gd name="connsiteX11" fmla="*/ 2046750 w 9052448"/>
              <a:gd name="connsiteY11" fmla="*/ 7172297 h 8042325"/>
              <a:gd name="connsiteX12" fmla="*/ 6981953 w 9052448"/>
              <a:gd name="connsiteY12" fmla="*/ 7172298 h 8042325"/>
              <a:gd name="connsiteX13" fmla="*/ 7654935 w 9052448"/>
              <a:gd name="connsiteY13" fmla="*/ 6045392 h 8042325"/>
              <a:gd name="connsiteX14" fmla="*/ 5187334 w 9052448"/>
              <a:gd name="connsiteY14" fmla="*/ 2030790 h 8042325"/>
              <a:gd name="connsiteX15" fmla="*/ 3983144 w 9052448"/>
              <a:gd name="connsiteY15" fmla="*/ 1773274 h 804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52448" h="8042325">
                <a:moveTo>
                  <a:pt x="3826303" y="238597"/>
                </a:moveTo>
                <a:cubicBezTo>
                  <a:pt x="4337596" y="-174972"/>
                  <a:pt x="5145243" y="-50902"/>
                  <a:pt x="5478723" y="610809"/>
                </a:cubicBezTo>
                <a:cubicBezTo>
                  <a:pt x="5478723" y="610809"/>
                  <a:pt x="5478723" y="610809"/>
                  <a:pt x="8864832" y="6413499"/>
                </a:cubicBezTo>
                <a:cubicBezTo>
                  <a:pt x="9377878" y="7126110"/>
                  <a:pt x="8762222" y="8042325"/>
                  <a:pt x="7941348" y="8042325"/>
                </a:cubicBezTo>
                <a:cubicBezTo>
                  <a:pt x="7941348" y="8042325"/>
                  <a:pt x="7941348" y="8042325"/>
                  <a:pt x="1169133" y="8042325"/>
                </a:cubicBezTo>
                <a:cubicBezTo>
                  <a:pt x="245648" y="8042324"/>
                  <a:pt x="-267398" y="7126110"/>
                  <a:pt x="143038" y="6413499"/>
                </a:cubicBezTo>
                <a:cubicBezTo>
                  <a:pt x="143038" y="6413499"/>
                  <a:pt x="143038" y="6413499"/>
                  <a:pt x="3529147" y="610809"/>
                </a:cubicBezTo>
                <a:cubicBezTo>
                  <a:pt x="3606104" y="458106"/>
                  <a:pt x="3708312" y="334036"/>
                  <a:pt x="3826303" y="238597"/>
                </a:cubicBezTo>
                <a:close/>
                <a:moveTo>
                  <a:pt x="3983144" y="1773274"/>
                </a:moveTo>
                <a:cubicBezTo>
                  <a:pt x="3897159" y="1839304"/>
                  <a:pt x="3822676" y="1925142"/>
                  <a:pt x="3766594" y="2030790"/>
                </a:cubicBezTo>
                <a:cubicBezTo>
                  <a:pt x="1298992" y="6045392"/>
                  <a:pt x="1298992" y="6045392"/>
                  <a:pt x="1298992" y="6045392"/>
                </a:cubicBezTo>
                <a:cubicBezTo>
                  <a:pt x="999889" y="6538412"/>
                  <a:pt x="1373768" y="7172297"/>
                  <a:pt x="2046750" y="7172297"/>
                </a:cubicBezTo>
                <a:cubicBezTo>
                  <a:pt x="6981953" y="7172298"/>
                  <a:pt x="6981953" y="7172298"/>
                  <a:pt x="6981953" y="7172298"/>
                </a:cubicBezTo>
                <a:cubicBezTo>
                  <a:pt x="7580159" y="7172297"/>
                  <a:pt x="8028814" y="6538412"/>
                  <a:pt x="7654935" y="6045392"/>
                </a:cubicBezTo>
                <a:cubicBezTo>
                  <a:pt x="5187334" y="2030790"/>
                  <a:pt x="5187334" y="2030790"/>
                  <a:pt x="5187334" y="2030790"/>
                </a:cubicBezTo>
                <a:cubicBezTo>
                  <a:pt x="4944312" y="1572984"/>
                  <a:pt x="4355745" y="1487146"/>
                  <a:pt x="3983144" y="1773274"/>
                </a:cubicBezTo>
                <a:close/>
              </a:path>
            </a:pathLst>
          </a:custGeom>
          <a:gradFill flip="none" rotWithShape="1">
            <a:gsLst>
              <a:gs pos="0">
                <a:srgbClr val="CE5AC5"/>
              </a:gs>
              <a:gs pos="87000">
                <a:srgbClr val="F64E66"/>
              </a:gs>
            </a:gsLst>
            <a:lin ang="0" scaled="1"/>
            <a:tileRect/>
          </a:gradFill>
          <a:ln>
            <a:noFill/>
          </a:ln>
          <a:effectLst/>
        </p:spPr>
        <p:txBody>
          <a:bodyPr vert="horz" wrap="square" lIns="91440" tIns="45720" rIns="91440" bIns="45720" numCol="1" anchor="t" anchorCtr="0" compatLnSpc="1">
            <a:noAutofit/>
          </a:bodyPr>
          <a:lstStyle/>
          <a:p>
            <a:endParaRPr lang="en-US">
              <a:cs typeface="+mn-ea"/>
              <a:sym typeface="+mn-lt"/>
            </a:endParaRPr>
          </a:p>
        </p:txBody>
      </p:sp>
      <p:sp>
        <p:nvSpPr>
          <p:cNvPr id="7" name="Freeform 20"/>
          <p:cNvSpPr/>
          <p:nvPr/>
        </p:nvSpPr>
        <p:spPr bwMode="auto">
          <a:xfrm rot="2159452">
            <a:off x="5501914" y="4362634"/>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9" name="Freeform 20"/>
          <p:cNvSpPr/>
          <p:nvPr/>
        </p:nvSpPr>
        <p:spPr bwMode="auto">
          <a:xfrm rot="18376696">
            <a:off x="1048743" y="61269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48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11" name="TextBox 10"/>
          <p:cNvSpPr txBox="1"/>
          <p:nvPr/>
        </p:nvSpPr>
        <p:spPr>
          <a:xfrm>
            <a:off x="516255" y="2228215"/>
            <a:ext cx="6325870" cy="1291590"/>
          </a:xfrm>
          <a:prstGeom prst="rect">
            <a:avLst/>
          </a:prstGeom>
          <a:noFill/>
        </p:spPr>
        <p:txBody>
          <a:bodyPr wrap="square" rtlCol="0">
            <a:spAutoFit/>
          </a:bodyPr>
          <a:lstStyle/>
          <a:p>
            <a:r>
              <a:rPr lang="en-US" sz="3000" dirty="0">
                <a:gradFill>
                  <a:gsLst>
                    <a:gs pos="0">
                      <a:srgbClr val="D15AC5"/>
                    </a:gs>
                    <a:gs pos="100000">
                      <a:srgbClr val="F64E66"/>
                    </a:gs>
                  </a:gsLst>
                  <a:lin ang="0" scaled="1"/>
                </a:gradFill>
                <a:latin typeface="+mj-lt"/>
                <a:cs typeface="Arial bold" panose="020B0704020202020204" pitchFamily="34" charset="0"/>
                <a:sym typeface="+mn-lt"/>
              </a:rPr>
              <a:t>WELCOME!</a:t>
            </a:r>
            <a:r>
              <a:rPr lang="en-US" sz="3000" dirty="0">
                <a:solidFill>
                  <a:schemeClr val="tx1">
                    <a:lumMod val="65000"/>
                    <a:lumOff val="35000"/>
                  </a:schemeClr>
                </a:solidFill>
                <a:latin typeface="+mj-lt"/>
                <a:cs typeface="Arial bold" panose="020B0704020202020204" pitchFamily="34" charset="0"/>
                <a:sym typeface="+mn-lt"/>
              </a:rPr>
              <a:t> </a:t>
            </a:r>
            <a:endParaRPr lang="en-US" sz="3000" dirty="0">
              <a:solidFill>
                <a:schemeClr val="tx1">
                  <a:lumMod val="65000"/>
                  <a:lumOff val="35000"/>
                </a:schemeClr>
              </a:solidFill>
              <a:latin typeface="+mj-lt"/>
              <a:cs typeface="Arial bold" panose="020B0704020202020204" pitchFamily="34" charset="0"/>
              <a:sym typeface="+mn-lt"/>
            </a:endParaRPr>
          </a:p>
          <a:p>
            <a:r>
              <a:rPr lang="en-US" sz="2400" dirty="0">
                <a:solidFill>
                  <a:schemeClr val="tx1">
                    <a:lumMod val="65000"/>
                    <a:lumOff val="35000"/>
                  </a:schemeClr>
                </a:solidFill>
                <a:latin typeface="+mj-lt"/>
                <a:cs typeface="Arial bold" panose="020B0704020202020204" pitchFamily="34" charset="0"/>
                <a:sym typeface="+mn-lt"/>
              </a:rPr>
              <a:t>This is a Bank Loan Case Study</a:t>
            </a:r>
            <a:endParaRPr lang="en-US" sz="2400" dirty="0">
              <a:solidFill>
                <a:schemeClr val="tx1">
                  <a:lumMod val="65000"/>
                  <a:lumOff val="35000"/>
                </a:schemeClr>
              </a:solidFill>
              <a:latin typeface="+mj-lt"/>
              <a:cs typeface="Arial bold" panose="020B0704020202020204" pitchFamily="34" charset="0"/>
              <a:sym typeface="+mn-lt"/>
            </a:endParaRPr>
          </a:p>
          <a:p>
            <a:r>
              <a:rPr lang="en-US" sz="2400" dirty="0">
                <a:solidFill>
                  <a:schemeClr val="tx1">
                    <a:lumMod val="65000"/>
                    <a:lumOff val="35000"/>
                  </a:schemeClr>
                </a:solidFill>
                <a:latin typeface="+mj-lt"/>
                <a:cs typeface="Arial bold" panose="020B0704020202020204" pitchFamily="34" charset="0"/>
                <a:sym typeface="+mn-lt"/>
              </a:rPr>
              <a:t>Analysis Project.</a:t>
            </a:r>
            <a:endParaRPr lang="en-US" sz="2400" dirty="0">
              <a:solidFill>
                <a:schemeClr val="tx1">
                  <a:lumMod val="65000"/>
                  <a:lumOff val="35000"/>
                </a:schemeClr>
              </a:solidFill>
              <a:latin typeface="+mj-lt"/>
              <a:cs typeface="Arial bold" panose="020B0704020202020204" pitchFamily="34" charset="0"/>
              <a:sym typeface="+mn-lt"/>
            </a:endParaRPr>
          </a:p>
        </p:txBody>
      </p:sp>
      <p:sp>
        <p:nvSpPr>
          <p:cNvPr id="12" name="TextBox 11"/>
          <p:cNvSpPr txBox="1"/>
          <p:nvPr/>
        </p:nvSpPr>
        <p:spPr>
          <a:xfrm>
            <a:off x="586105" y="3766185"/>
            <a:ext cx="4768215" cy="953135"/>
          </a:xfrm>
          <a:prstGeom prst="rect">
            <a:avLst/>
          </a:prstGeom>
          <a:noFill/>
        </p:spPr>
        <p:txBody>
          <a:bodyPr wrap="square" rtlCol="0">
            <a:spAutoFit/>
          </a:bodyPr>
          <a:lstStyle/>
          <a:p>
            <a:pPr algn="just">
              <a:lnSpc>
                <a:spcPct val="100000"/>
              </a:lnSpc>
            </a:pPr>
            <a:r>
              <a:rPr lang="en-US" sz="1400" dirty="0">
                <a:solidFill>
                  <a:schemeClr val="tx1"/>
                </a:solidFill>
                <a:latin typeface="Arial" panose="020B0604020202020204" pitchFamily="34" charset="0"/>
                <a:cs typeface="Arial" panose="020B0604020202020204" pitchFamily="34" charset="0"/>
              </a:rPr>
              <a:t>This project aims to give an idea of the Exploratory Data Analysis in real business case scenarios. I have also used several techniques inorder to minimize the risk of banks </a:t>
            </a:r>
            <a:r>
              <a:rPr lang="en-US" sz="1400" dirty="0">
                <a:solidFill>
                  <a:schemeClr val="tx1"/>
                </a:solidFill>
                <a:latin typeface="Arial" panose="020B0604020202020204" pitchFamily="34" charset="0"/>
                <a:cs typeface="Arial" panose="020B0604020202020204" pitchFamily="34" charset="0"/>
                <a:sym typeface="+mn-ea"/>
              </a:rPr>
              <a:t>losing their money while lending it to customers. </a:t>
            </a:r>
            <a:r>
              <a:rPr lang="en-US" sz="1400" dirty="0">
                <a:solidFill>
                  <a:schemeClr val="tx1"/>
                </a:solidFill>
                <a:latin typeface="Arial" panose="020B0604020202020204" pitchFamily="34" charset="0"/>
                <a:cs typeface="Arial" panose="020B0604020202020204" pitchFamily="34" charset="0"/>
              </a:rPr>
              <a:t> </a:t>
            </a:r>
            <a:endParaRPr lang="en-US" sz="1400" dirty="0">
              <a:solidFill>
                <a:schemeClr val="tx1"/>
              </a:solidFill>
              <a:latin typeface="Arial" panose="020B0604020202020204" pitchFamily="34" charset="0"/>
              <a:cs typeface="Arial" panose="020B0604020202020204" pitchFamily="34" charset="0"/>
              <a:sym typeface="+mn-lt"/>
            </a:endParaRPr>
          </a:p>
        </p:txBody>
      </p:sp>
      <p:sp>
        <p:nvSpPr>
          <p:cNvPr id="21"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24"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25"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16" name="Rounded Rectangle 15"/>
          <p:cNvSpPr/>
          <p:nvPr/>
        </p:nvSpPr>
        <p:spPr>
          <a:xfrm>
            <a:off x="868680" y="5859780"/>
            <a:ext cx="3321685" cy="629920"/>
          </a:xfrm>
          <a:prstGeom prst="roundRect">
            <a:avLst/>
          </a:prstGeom>
          <a:solidFill>
            <a:srgbClr val="CC48B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altLang="en-US">
                <a:solidFill>
                  <a:schemeClr val="bg1"/>
                </a:solidFill>
                <a:hlinkClick r:id="rId1" action="ppaction://hlinkfile">
                  <a:extLst>
                    <a:ext uri="{DAF060AB-1E55-43B9-8AAB-6FB025537F2F}">
                      <wpsdc:hlinkClr xmlns:wpsdc="http://www.wps.cn/officeDocument/2017/drawingmlCustomData" val="FFFFFF"/>
                      <wpsdc:folHlinkClr xmlns:wpsdc="http://www.wps.cn/officeDocument/2017/drawingmlCustomData" val="954F72"/>
                      <wpsdc:hlinkUnderline xmlns:wpsdc="http://www.wps.cn/officeDocument/2017/drawingmlCustomData" val="1"/>
                    </a:ext>
                  </a:extLst>
                </a:hlinkClick>
              </a:rPr>
              <a:t>Link to </a:t>
            </a:r>
            <a:r>
              <a:rPr lang="en-US">
                <a:solidFill>
                  <a:schemeClr val="bg1"/>
                </a:solidFill>
                <a:hlinkClick r:id="rId1" action="ppaction://hlinkfile">
                  <a:extLst>
                    <a:ext uri="{DAF060AB-1E55-43B9-8AAB-6FB025537F2F}">
                      <wpsdc:hlinkClr xmlns:wpsdc="http://www.wps.cn/officeDocument/2017/drawingmlCustomData" val="FFFFFF"/>
                      <wpsdc:folHlinkClr xmlns:wpsdc="http://www.wps.cn/officeDocument/2017/drawingmlCustomData" val="954F72"/>
                      <wpsdc:hlinkUnderline xmlns:wpsdc="http://www.wps.cn/officeDocument/2017/drawingmlCustomData" val="1"/>
                    </a:ext>
                  </a:extLst>
                </a:hlinkClick>
              </a:rPr>
              <a:t>Project</a:t>
            </a:r>
            <a:endParaRPr lang="en-US">
              <a:solidFill>
                <a:schemeClr val="bg1"/>
              </a:solidFill>
              <a:hlinkClick r:id="rId1" action="ppaction://hlinkfile">
                <a:extLst>
                  <a:ext uri="{DAF060AB-1E55-43B9-8AAB-6FB025537F2F}">
                    <wpsdc:hlinkClr xmlns:wpsdc="http://www.wps.cn/officeDocument/2017/drawingmlCustomData" val="FFFFFF"/>
                    <wpsdc:folHlinkClr xmlns:wpsdc="http://www.wps.cn/officeDocument/2017/drawingmlCustomData" val="954F72"/>
                    <wpsdc:hlinkUnderline xmlns:wpsdc="http://www.wps.cn/officeDocument/2017/drawingmlCustomData" val="1"/>
                  </a:ext>
                </a:extLst>
              </a:hlinkClick>
            </a:endParaRPr>
          </a:p>
        </p:txBody>
      </p:sp>
      <p:sp>
        <p:nvSpPr>
          <p:cNvPr id="2" name="Freeform 20"/>
          <p:cNvSpPr/>
          <p:nvPr/>
        </p:nvSpPr>
        <p:spPr bwMode="auto">
          <a:xfrm rot="18376696">
            <a:off x="10615653" y="54030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48000"/>
            </a:schemeClr>
          </a:solidFill>
          <a:ln>
            <a:noFill/>
          </a:ln>
          <a:effectLst/>
        </p:spPr>
        <p:txBody>
          <a:bodyPr vert="horz" wrap="square" lIns="91440" tIns="45720" rIns="91440" bIns="45720" numCol="1" anchor="t" anchorCtr="0" compatLnSpc="1"/>
          <a:p>
            <a:endParaRPr lang="en-US">
              <a:cs typeface="+mn-ea"/>
              <a:sym typeface="+mn-l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360"/>
                                          </p:val>
                                        </p:tav>
                                        <p:tav tm="100000">
                                          <p:val>
                                            <p:fltVal val="0"/>
                                          </p:val>
                                        </p:tav>
                                      </p:tavLst>
                                    </p:anim>
                                    <p:animEffect transition="in" filter="fade">
                                      <p:cBhvr>
                                        <p:cTn id="10" dur="1000"/>
                                        <p:tgtEl>
                                          <p:spTgt spid="23"/>
                                        </p:tgtEl>
                                      </p:cBhvr>
                                    </p:animEffect>
                                  </p:childTnLst>
                                </p:cTn>
                              </p:par>
                              <p:par>
                                <p:cTn id="11" presetID="49" presetClass="entr" presetSubtype="0" decel="100000" fill="hold" grpId="0" nodeType="withEffect">
                                  <p:stCondLst>
                                    <p:cond delay="1000"/>
                                  </p:stCondLst>
                                  <p:iterate type="wd">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360"/>
                                          </p:val>
                                        </p:tav>
                                        <p:tav tm="100000">
                                          <p:val>
                                            <p:fltVal val="0"/>
                                          </p:val>
                                        </p:tav>
                                      </p:tavLst>
                                    </p:anim>
                                    <p:animEffect transition="in" filter="fade">
                                      <p:cBhvr>
                                        <p:cTn id="16" dur="1000"/>
                                        <p:tgtEl>
                                          <p:spTgt spid="11"/>
                                        </p:tgtEl>
                                      </p:cBhvr>
                                    </p:animEffect>
                                  </p:childTnLst>
                                </p:cTn>
                              </p:par>
                              <p:par>
                                <p:cTn id="17" presetID="23" presetClass="entr" presetSubtype="16" fill="hold" grpId="0" nodeType="withEffect">
                                  <p:stCondLst>
                                    <p:cond delay="2500"/>
                                  </p:stCondLst>
                                  <p:iterate type="wd">
                                    <p:tmPct val="10000"/>
                                  </p:iterate>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childTnLst>
                                </p:cTn>
                              </p:par>
                              <p:par>
                                <p:cTn id="21" presetID="49" presetClass="entr" presetSubtype="0" decel="100000" fill="hold" grpId="0" nodeType="withEffect">
                                  <p:stCondLst>
                                    <p:cond delay="150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360"/>
                                          </p:val>
                                        </p:tav>
                                        <p:tav tm="100000">
                                          <p:val>
                                            <p:fltVal val="0"/>
                                          </p:val>
                                        </p:tav>
                                      </p:tavLst>
                                    </p:anim>
                                    <p:animEffect transition="in" filter="fade">
                                      <p:cBhvr>
                                        <p:cTn id="26" dur="1000"/>
                                        <p:tgtEl>
                                          <p:spTgt spid="9"/>
                                        </p:tgtEl>
                                      </p:cBhvr>
                                    </p:animEffect>
                                  </p:childTnLst>
                                </p:cTn>
                              </p:par>
                              <p:par>
                                <p:cTn id="27" presetID="49" presetClass="entr" presetSubtype="0" decel="100000" fill="hold" grpId="0" nodeType="withEffect">
                                  <p:stCondLst>
                                    <p:cond delay="200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fltVal val="0"/>
                                          </p:val>
                                        </p:tav>
                                        <p:tav tm="100000">
                                          <p:val>
                                            <p:strVal val="#ppt_w"/>
                                          </p:val>
                                        </p:tav>
                                      </p:tavLst>
                                    </p:anim>
                                    <p:anim calcmode="lin" valueType="num">
                                      <p:cBhvr>
                                        <p:cTn id="30" dur="1000" fill="hold"/>
                                        <p:tgtEl>
                                          <p:spTgt spid="7"/>
                                        </p:tgtEl>
                                        <p:attrNameLst>
                                          <p:attrName>ppt_h</p:attrName>
                                        </p:attrNameLst>
                                      </p:cBhvr>
                                      <p:tavLst>
                                        <p:tav tm="0">
                                          <p:val>
                                            <p:fltVal val="0"/>
                                          </p:val>
                                        </p:tav>
                                        <p:tav tm="100000">
                                          <p:val>
                                            <p:strVal val="#ppt_h"/>
                                          </p:val>
                                        </p:tav>
                                      </p:tavLst>
                                    </p:anim>
                                    <p:anim calcmode="lin" valueType="num">
                                      <p:cBhvr>
                                        <p:cTn id="31" dur="1000" fill="hold"/>
                                        <p:tgtEl>
                                          <p:spTgt spid="7"/>
                                        </p:tgtEl>
                                        <p:attrNameLst>
                                          <p:attrName>style.rotation</p:attrName>
                                        </p:attrNameLst>
                                      </p:cBhvr>
                                      <p:tavLst>
                                        <p:tav tm="0">
                                          <p:val>
                                            <p:fltVal val="360"/>
                                          </p:val>
                                        </p:tav>
                                        <p:tav tm="100000">
                                          <p:val>
                                            <p:fltVal val="0"/>
                                          </p:val>
                                        </p:tav>
                                      </p:tavLst>
                                    </p:anim>
                                    <p:animEffect transition="in" filter="fade">
                                      <p:cBhvr>
                                        <p:cTn id="32" dur="1000"/>
                                        <p:tgtEl>
                                          <p:spTgt spid="7"/>
                                        </p:tgtEl>
                                      </p:cBhvr>
                                    </p:animEffect>
                                  </p:childTnLst>
                                </p:cTn>
                              </p:par>
                              <p:par>
                                <p:cTn id="33" presetID="49" presetClass="entr" presetSubtype="0" decel="100000" fill="hold" grpId="0" nodeType="withEffect">
                                  <p:stCondLst>
                                    <p:cond delay="370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 calcmode="lin" valueType="num">
                                      <p:cBhvr>
                                        <p:cTn id="37" dur="500" fill="hold"/>
                                        <p:tgtEl>
                                          <p:spTgt spid="21"/>
                                        </p:tgtEl>
                                        <p:attrNameLst>
                                          <p:attrName>style.rotation</p:attrName>
                                        </p:attrNameLst>
                                      </p:cBhvr>
                                      <p:tavLst>
                                        <p:tav tm="0">
                                          <p:val>
                                            <p:fltVal val="360"/>
                                          </p:val>
                                        </p:tav>
                                        <p:tav tm="100000">
                                          <p:val>
                                            <p:fltVal val="0"/>
                                          </p:val>
                                        </p:tav>
                                      </p:tavLst>
                                    </p:anim>
                                    <p:animEffect transition="in" filter="fade">
                                      <p:cBhvr>
                                        <p:cTn id="38" dur="500"/>
                                        <p:tgtEl>
                                          <p:spTgt spid="21"/>
                                        </p:tgtEl>
                                      </p:cBhvr>
                                    </p:animEffect>
                                  </p:childTnLst>
                                </p:cTn>
                              </p:par>
                              <p:par>
                                <p:cTn id="39" presetID="49" presetClass="entr" presetSubtype="0" decel="100000" fill="hold" grpId="0" nodeType="withEffect">
                                  <p:stCondLst>
                                    <p:cond delay="400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 calcmode="lin" valueType="num">
                                      <p:cBhvr>
                                        <p:cTn id="43" dur="500" fill="hold"/>
                                        <p:tgtEl>
                                          <p:spTgt spid="24"/>
                                        </p:tgtEl>
                                        <p:attrNameLst>
                                          <p:attrName>style.rotation</p:attrName>
                                        </p:attrNameLst>
                                      </p:cBhvr>
                                      <p:tavLst>
                                        <p:tav tm="0">
                                          <p:val>
                                            <p:fltVal val="360"/>
                                          </p:val>
                                        </p:tav>
                                        <p:tav tm="100000">
                                          <p:val>
                                            <p:fltVal val="0"/>
                                          </p:val>
                                        </p:tav>
                                      </p:tavLst>
                                    </p:anim>
                                    <p:animEffect transition="in" filter="fade">
                                      <p:cBhvr>
                                        <p:cTn id="44" dur="500"/>
                                        <p:tgtEl>
                                          <p:spTgt spid="24"/>
                                        </p:tgtEl>
                                      </p:cBhvr>
                                    </p:animEffect>
                                  </p:childTnLst>
                                </p:cTn>
                              </p:par>
                              <p:par>
                                <p:cTn id="45" presetID="49" presetClass="entr" presetSubtype="0" decel="100000" fill="hold" grpId="0" nodeType="withEffect">
                                  <p:stCondLst>
                                    <p:cond delay="430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 calcmode="lin" valueType="num">
                                      <p:cBhvr>
                                        <p:cTn id="49" dur="500" fill="hold"/>
                                        <p:tgtEl>
                                          <p:spTgt spid="25"/>
                                        </p:tgtEl>
                                        <p:attrNameLst>
                                          <p:attrName>style.rotation</p:attrName>
                                        </p:attrNameLst>
                                      </p:cBhvr>
                                      <p:tavLst>
                                        <p:tav tm="0">
                                          <p:val>
                                            <p:fltVal val="360"/>
                                          </p:val>
                                        </p:tav>
                                        <p:tav tm="100000">
                                          <p:val>
                                            <p:fltVal val="0"/>
                                          </p:val>
                                        </p:tav>
                                      </p:tavLst>
                                    </p:anim>
                                    <p:animEffect transition="in" filter="fade">
                                      <p:cBhvr>
                                        <p:cTn id="50" dur="500"/>
                                        <p:tgtEl>
                                          <p:spTgt spid="25"/>
                                        </p:tgtEl>
                                      </p:cBhvr>
                                    </p:animEffect>
                                  </p:childTnLst>
                                </p:cTn>
                              </p:par>
                              <p:par>
                                <p:cTn id="51" presetID="49" presetClass="entr" presetSubtype="0" decel="100000" fill="hold" grpId="0" nodeType="withEffect">
                                  <p:stCondLst>
                                    <p:cond delay="1500"/>
                                  </p:stCondLst>
                                  <p:childTnLst>
                                    <p:set>
                                      <p:cBhvr>
                                        <p:cTn id="52" dur="1" fill="hold">
                                          <p:stCondLst>
                                            <p:cond delay="0"/>
                                          </p:stCondLst>
                                        </p:cTn>
                                        <p:tgtEl>
                                          <p:spTgt spid="2"/>
                                        </p:tgtEl>
                                        <p:attrNameLst>
                                          <p:attrName>style.visibility</p:attrName>
                                        </p:attrNameLst>
                                      </p:cBhvr>
                                      <p:to>
                                        <p:strVal val="visible"/>
                                      </p:to>
                                    </p:set>
                                    <p:anim calcmode="lin" valueType="num">
                                      <p:cBhvr>
                                        <p:cTn id="53" dur="1000" fill="hold"/>
                                        <p:tgtEl>
                                          <p:spTgt spid="2"/>
                                        </p:tgtEl>
                                        <p:attrNameLst>
                                          <p:attrName>ppt_w</p:attrName>
                                        </p:attrNameLst>
                                      </p:cBhvr>
                                      <p:tavLst>
                                        <p:tav tm="0">
                                          <p:val>
                                            <p:fltVal val="0"/>
                                          </p:val>
                                        </p:tav>
                                        <p:tav tm="100000">
                                          <p:val>
                                            <p:strVal val="#ppt_w"/>
                                          </p:val>
                                        </p:tav>
                                      </p:tavLst>
                                    </p:anim>
                                    <p:anim calcmode="lin" valueType="num">
                                      <p:cBhvr>
                                        <p:cTn id="54" dur="1000" fill="hold"/>
                                        <p:tgtEl>
                                          <p:spTgt spid="2"/>
                                        </p:tgtEl>
                                        <p:attrNameLst>
                                          <p:attrName>ppt_h</p:attrName>
                                        </p:attrNameLst>
                                      </p:cBhvr>
                                      <p:tavLst>
                                        <p:tav tm="0">
                                          <p:val>
                                            <p:fltVal val="0"/>
                                          </p:val>
                                        </p:tav>
                                        <p:tav tm="100000">
                                          <p:val>
                                            <p:strVal val="#ppt_h"/>
                                          </p:val>
                                        </p:tav>
                                      </p:tavLst>
                                    </p:anim>
                                    <p:anim calcmode="lin" valueType="num">
                                      <p:cBhvr>
                                        <p:cTn id="55" dur="1000" fill="hold"/>
                                        <p:tgtEl>
                                          <p:spTgt spid="2"/>
                                        </p:tgtEl>
                                        <p:attrNameLst>
                                          <p:attrName>style.rotation</p:attrName>
                                        </p:attrNameLst>
                                      </p:cBhvr>
                                      <p:tavLst>
                                        <p:tav tm="0">
                                          <p:val>
                                            <p:fltVal val="360"/>
                                          </p:val>
                                        </p:tav>
                                        <p:tav tm="100000">
                                          <p:val>
                                            <p:fltVal val="0"/>
                                          </p:val>
                                        </p:tav>
                                      </p:tavLst>
                                    </p:anim>
                                    <p:animEffect transition="in" filter="fade">
                                      <p:cBhvr>
                                        <p:cTn id="5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7" grpId="0" animBg="1"/>
      <p:bldP spid="9" grpId="0" bldLvl="0" animBg="1"/>
      <p:bldP spid="11" grpId="0"/>
      <p:bldP spid="12" grpId="0"/>
      <p:bldP spid="21" grpId="0" animBg="1"/>
      <p:bldP spid="24" grpId="0" animBg="1"/>
      <p:bldP spid="25" grpId="0" animBg="1"/>
      <p:bldP spid="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p:cNvSpPr/>
          <p:nvPr/>
        </p:nvSpPr>
        <p:spPr>
          <a:xfrm rot="5400000">
            <a:off x="8051153" y="2717153"/>
            <a:ext cx="4091492" cy="4190202"/>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TextBox 7"/>
          <p:cNvSpPr txBox="1"/>
          <p:nvPr/>
        </p:nvSpPr>
        <p:spPr>
          <a:xfrm>
            <a:off x="758190" y="1913890"/>
            <a:ext cx="5146040" cy="1814830"/>
          </a:xfrm>
          <a:prstGeom prst="rect">
            <a:avLst/>
          </a:prstGeom>
          <a:noFill/>
        </p:spPr>
        <p:txBody>
          <a:bodyPr wrap="square" rtlCol="0">
            <a:spAutoFit/>
          </a:bodyPr>
          <a:lstStyle/>
          <a:p>
            <a:pPr algn="just">
              <a:lnSpc>
                <a:spcPct val="100000"/>
              </a:lnSpc>
            </a:pPr>
            <a:r>
              <a:rPr lang="en-US" altLang="zh-CN" sz="1400" dirty="0">
                <a:solidFill>
                  <a:schemeClr val="tx1"/>
                </a:solidFill>
                <a:latin typeface="Arial" panose="020B0604020202020204" pitchFamily="34" charset="0"/>
                <a:cs typeface="Arial" panose="020B0604020202020204" pitchFamily="34" charset="0"/>
                <a:sym typeface="+mn-ea"/>
              </a:rPr>
              <a:t>The loan providing companies find it hard to give loans to the people due to their insufficient or non-existent credit history. Because of that, some consumers use it as their advantage by becoming a defaulter.</a:t>
            </a:r>
            <a:endParaRPr lang="en-US" altLang="zh-CN" sz="1400" dirty="0">
              <a:solidFill>
                <a:schemeClr val="tx1"/>
              </a:solidFill>
              <a:latin typeface="Arial" panose="020B0604020202020204" pitchFamily="34" charset="0"/>
              <a:cs typeface="Arial" panose="020B0604020202020204" pitchFamily="34" charset="0"/>
              <a:sym typeface="+mn-ea"/>
            </a:endParaRPr>
          </a:p>
          <a:p>
            <a:pPr algn="just">
              <a:lnSpc>
                <a:spcPct val="100000"/>
              </a:lnSpc>
            </a:pPr>
            <a:endParaRPr lang="en-US" altLang="zh-CN" sz="1400" dirty="0">
              <a:solidFill>
                <a:schemeClr val="tx1"/>
              </a:solidFill>
              <a:latin typeface="Arial" panose="020B0604020202020204" pitchFamily="34" charset="0"/>
              <a:cs typeface="Arial" panose="020B0604020202020204" pitchFamily="34" charset="0"/>
              <a:sym typeface="+mn-ea"/>
            </a:endParaRPr>
          </a:p>
          <a:p>
            <a:pPr algn="just">
              <a:lnSpc>
                <a:spcPct val="100000"/>
              </a:lnSpc>
            </a:pPr>
            <a:r>
              <a:rPr lang="en-US" altLang="zh-CN" sz="1400" dirty="0">
                <a:solidFill>
                  <a:schemeClr val="tx1"/>
                </a:solidFill>
                <a:latin typeface="Arial" panose="020B0604020202020204" pitchFamily="34" charset="0"/>
                <a:cs typeface="Arial" panose="020B0604020202020204" pitchFamily="34" charset="0"/>
                <a:sym typeface="+mn-ea"/>
              </a:rPr>
              <a:t>Here i have used EDA inorder to help the business understand different patterns so that they can ensure that the clients repay the loans on time and do not get rejected.</a:t>
            </a:r>
            <a:endParaRPr lang="en-US" altLang="zh-CN" sz="1400" dirty="0">
              <a:solidFill>
                <a:schemeClr val="tx1"/>
              </a:solidFill>
              <a:latin typeface="Arial" panose="020B0604020202020204" pitchFamily="34" charset="0"/>
              <a:cs typeface="Arial" panose="020B0604020202020204" pitchFamily="34" charset="0"/>
              <a:sym typeface="+mn-ea"/>
            </a:endParaRPr>
          </a:p>
        </p:txBody>
      </p:sp>
      <p:sp>
        <p:nvSpPr>
          <p:cNvPr id="9" name="TextBox 8"/>
          <p:cNvSpPr txBox="1"/>
          <p:nvPr/>
        </p:nvSpPr>
        <p:spPr>
          <a:xfrm>
            <a:off x="744220" y="1176108"/>
            <a:ext cx="5777193" cy="521970"/>
          </a:xfrm>
          <a:prstGeom prst="rect">
            <a:avLst/>
          </a:prstGeom>
          <a:noFill/>
        </p:spPr>
        <p:txBody>
          <a:bodyPr wrap="square" rtlCol="0">
            <a:spAutoFit/>
          </a:bodyPr>
          <a:lstStyle/>
          <a:p>
            <a:r>
              <a:rPr lang="en-US" sz="2800" dirty="0">
                <a:solidFill>
                  <a:schemeClr val="tx1">
                    <a:lumMod val="65000"/>
                    <a:lumOff val="35000"/>
                  </a:schemeClr>
                </a:solidFill>
                <a:latin typeface="+mj-lt"/>
                <a:cs typeface="Arial bold" panose="020B0704020202020204" pitchFamily="34" charset="0"/>
                <a:sym typeface="+mn-lt"/>
              </a:rPr>
              <a:t>Problem Statement:</a:t>
            </a:r>
            <a:endParaRPr lang="en-US" sz="2800" dirty="0">
              <a:solidFill>
                <a:schemeClr val="tx1">
                  <a:lumMod val="65000"/>
                  <a:lumOff val="35000"/>
                </a:schemeClr>
              </a:solidFill>
              <a:latin typeface="+mj-lt"/>
              <a:cs typeface="Arial bold" panose="020B0704020202020204" pitchFamily="34" charset="0"/>
              <a:sym typeface="+mn-lt"/>
            </a:endParaRPr>
          </a:p>
        </p:txBody>
      </p:sp>
      <p:sp>
        <p:nvSpPr>
          <p:cNvPr id="29"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0"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16" name="TextBox 8"/>
          <p:cNvSpPr txBox="1"/>
          <p:nvPr/>
        </p:nvSpPr>
        <p:spPr>
          <a:xfrm>
            <a:off x="717550" y="4851488"/>
            <a:ext cx="5777193" cy="429895"/>
          </a:xfrm>
          <a:prstGeom prst="rect">
            <a:avLst/>
          </a:prstGeom>
          <a:noFill/>
        </p:spPr>
        <p:txBody>
          <a:bodyPr wrap="square" rtlCol="0">
            <a:spAutoFit/>
          </a:bodyPr>
          <a:p>
            <a:r>
              <a:rPr lang="en-US" sz="2200" dirty="0">
                <a:solidFill>
                  <a:schemeClr val="tx1">
                    <a:lumMod val="65000"/>
                    <a:lumOff val="35000"/>
                  </a:schemeClr>
                </a:solidFill>
                <a:latin typeface="+mj-lt"/>
                <a:cs typeface="Arial bold" panose="020B0704020202020204" pitchFamily="34" charset="0"/>
                <a:sym typeface="+mn-lt"/>
              </a:rPr>
              <a:t>Tech Stack used : Jupyter Notebook</a:t>
            </a:r>
            <a:endParaRPr lang="en-US" sz="2200" dirty="0">
              <a:solidFill>
                <a:schemeClr val="tx1">
                  <a:lumMod val="65000"/>
                  <a:lumOff val="35000"/>
                </a:schemeClr>
              </a:solidFill>
              <a:latin typeface="+mj-lt"/>
              <a:cs typeface="Arial bold" panose="020B0704020202020204" pitchFamily="34" charset="0"/>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49" presetClass="entr" presetSubtype="0" decel="100000" fill="hold" grpId="0" nodeType="withEffect">
                                  <p:stCondLst>
                                    <p:cond delay="0"/>
                                  </p:stCondLst>
                                  <p:iterate type="wd">
                                    <p:tmPct val="80000"/>
                                  </p:iterate>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23" presetClass="entr" presetSubtype="16" fill="hold" grpId="0" nodeType="withEffect">
                                  <p:stCondLst>
                                    <p:cond delay="2100"/>
                                  </p:stCondLst>
                                  <p:iterate type="wd">
                                    <p:tmPct val="10000"/>
                                  </p:iterate>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par>
                                <p:cTn id="19" presetID="49" presetClass="entr" presetSubtype="0" decel="100000" fill="hold" grpId="0" nodeType="withEffect">
                                  <p:stCondLst>
                                    <p:cond delay="370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 calcmode="lin" valueType="num">
                                      <p:cBhvr>
                                        <p:cTn id="23" dur="500" fill="hold"/>
                                        <p:tgtEl>
                                          <p:spTgt spid="29"/>
                                        </p:tgtEl>
                                        <p:attrNameLst>
                                          <p:attrName>style.rotation</p:attrName>
                                        </p:attrNameLst>
                                      </p:cBhvr>
                                      <p:tavLst>
                                        <p:tav tm="0">
                                          <p:val>
                                            <p:fltVal val="360"/>
                                          </p:val>
                                        </p:tav>
                                        <p:tav tm="100000">
                                          <p:val>
                                            <p:fltVal val="0"/>
                                          </p:val>
                                        </p:tav>
                                      </p:tavLst>
                                    </p:anim>
                                    <p:animEffect transition="in" filter="fade">
                                      <p:cBhvr>
                                        <p:cTn id="24" dur="500"/>
                                        <p:tgtEl>
                                          <p:spTgt spid="29"/>
                                        </p:tgtEl>
                                      </p:cBhvr>
                                    </p:animEffect>
                                  </p:childTnLst>
                                </p:cTn>
                              </p:par>
                              <p:par>
                                <p:cTn id="25" presetID="49" presetClass="entr" presetSubtype="0" decel="100000" fill="hold" grpId="0" nodeType="withEffect">
                                  <p:stCondLst>
                                    <p:cond delay="400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 calcmode="lin" valueType="num">
                                      <p:cBhvr>
                                        <p:cTn id="29" dur="500" fill="hold"/>
                                        <p:tgtEl>
                                          <p:spTgt spid="30"/>
                                        </p:tgtEl>
                                        <p:attrNameLst>
                                          <p:attrName>style.rotation</p:attrName>
                                        </p:attrNameLst>
                                      </p:cBhvr>
                                      <p:tavLst>
                                        <p:tav tm="0">
                                          <p:val>
                                            <p:fltVal val="360"/>
                                          </p:val>
                                        </p:tav>
                                        <p:tav tm="100000">
                                          <p:val>
                                            <p:fltVal val="0"/>
                                          </p:val>
                                        </p:tav>
                                      </p:tavLst>
                                    </p:anim>
                                    <p:animEffect transition="in" filter="fade">
                                      <p:cBhvr>
                                        <p:cTn id="30" dur="500"/>
                                        <p:tgtEl>
                                          <p:spTgt spid="30"/>
                                        </p:tgtEl>
                                      </p:cBhvr>
                                    </p:animEffect>
                                  </p:childTnLst>
                                </p:cTn>
                              </p:par>
                              <p:par>
                                <p:cTn id="31" presetID="49" presetClass="entr" presetSubtype="0" decel="100000" fill="hold" grpId="0" nodeType="withEffect">
                                  <p:stCondLst>
                                    <p:cond delay="4300"/>
                                  </p:stCondLst>
                                  <p:childTnLst>
                                    <p:set>
                                      <p:cBhvr>
                                        <p:cTn id="32" dur="1" fill="hold">
                                          <p:stCondLst>
                                            <p:cond delay="0"/>
                                          </p:stCondLst>
                                        </p:cTn>
                                        <p:tgtEl>
                                          <p:spTgt spid="31"/>
                                        </p:tgtEl>
                                        <p:attrNameLst>
                                          <p:attrName>style.visibility</p:attrName>
                                        </p:attrNameLst>
                                      </p:cBhvr>
                                      <p:to>
                                        <p:strVal val="visible"/>
                                      </p:to>
                                    </p:set>
                                    <p:anim calcmode="lin" valueType="num">
                                      <p:cBhvr>
                                        <p:cTn id="33" dur="500" fill="hold"/>
                                        <p:tgtEl>
                                          <p:spTgt spid="31"/>
                                        </p:tgtEl>
                                        <p:attrNameLst>
                                          <p:attrName>ppt_w</p:attrName>
                                        </p:attrNameLst>
                                      </p:cBhvr>
                                      <p:tavLst>
                                        <p:tav tm="0">
                                          <p:val>
                                            <p:fltVal val="0"/>
                                          </p:val>
                                        </p:tav>
                                        <p:tav tm="100000">
                                          <p:val>
                                            <p:strVal val="#ppt_w"/>
                                          </p:val>
                                        </p:tav>
                                      </p:tavLst>
                                    </p:anim>
                                    <p:anim calcmode="lin" valueType="num">
                                      <p:cBhvr>
                                        <p:cTn id="34" dur="500" fill="hold"/>
                                        <p:tgtEl>
                                          <p:spTgt spid="31"/>
                                        </p:tgtEl>
                                        <p:attrNameLst>
                                          <p:attrName>ppt_h</p:attrName>
                                        </p:attrNameLst>
                                      </p:cBhvr>
                                      <p:tavLst>
                                        <p:tav tm="0">
                                          <p:val>
                                            <p:fltVal val="0"/>
                                          </p:val>
                                        </p:tav>
                                        <p:tav tm="100000">
                                          <p:val>
                                            <p:strVal val="#ppt_h"/>
                                          </p:val>
                                        </p:tav>
                                      </p:tavLst>
                                    </p:anim>
                                    <p:anim calcmode="lin" valueType="num">
                                      <p:cBhvr>
                                        <p:cTn id="35" dur="500" fill="hold"/>
                                        <p:tgtEl>
                                          <p:spTgt spid="31"/>
                                        </p:tgtEl>
                                        <p:attrNameLst>
                                          <p:attrName>style.rotation</p:attrName>
                                        </p:attrNameLst>
                                      </p:cBhvr>
                                      <p:tavLst>
                                        <p:tav tm="0">
                                          <p:val>
                                            <p:fltVal val="360"/>
                                          </p:val>
                                        </p:tav>
                                        <p:tav tm="100000">
                                          <p:val>
                                            <p:fltVal val="0"/>
                                          </p:val>
                                        </p:tav>
                                      </p:tavLst>
                                    </p:anim>
                                    <p:animEffect transition="in" filter="fade">
                                      <p:cBhvr>
                                        <p:cTn id="36" dur="500"/>
                                        <p:tgtEl>
                                          <p:spTgt spid="31"/>
                                        </p:tgtEl>
                                      </p:cBhvr>
                                    </p:animEffect>
                                  </p:childTnLst>
                                </p:cTn>
                              </p:par>
                              <p:par>
                                <p:cTn id="37" presetID="49" presetClass="entr" presetSubtype="0" decel="100000" fill="hold" grpId="0" nodeType="withEffect">
                                  <p:stCondLst>
                                    <p:cond delay="0"/>
                                  </p:stCondLst>
                                  <p:iterate type="wd">
                                    <p:tmPct val="80000"/>
                                  </p:iterate>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 calcmode="lin" valueType="num">
                                      <p:cBhvr>
                                        <p:cTn id="41" dur="500" fill="hold"/>
                                        <p:tgtEl>
                                          <p:spTgt spid="16"/>
                                        </p:tgtEl>
                                        <p:attrNameLst>
                                          <p:attrName>style.rotation</p:attrName>
                                        </p:attrNameLst>
                                      </p:cBhvr>
                                      <p:tavLst>
                                        <p:tav tm="0">
                                          <p:val>
                                            <p:fltVal val="360"/>
                                          </p:val>
                                        </p:tav>
                                        <p:tav tm="100000">
                                          <p:val>
                                            <p:fltVal val="0"/>
                                          </p:val>
                                        </p:tav>
                                      </p:tavLst>
                                    </p:anim>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29" grpId="0" animBg="1"/>
      <p:bldP spid="30" grpId="0" animBg="1"/>
      <p:bldP spid="31"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p:cNvSpPr/>
          <p:nvPr/>
        </p:nvSpPr>
        <p:spPr>
          <a:xfrm>
            <a:off x="8107128" y="-2237"/>
            <a:ext cx="4091492" cy="4190202"/>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TextBox 4"/>
          <p:cNvSpPr txBox="1"/>
          <p:nvPr/>
        </p:nvSpPr>
        <p:spPr>
          <a:xfrm>
            <a:off x="2145030" y="885190"/>
            <a:ext cx="5902960" cy="398780"/>
          </a:xfrm>
          <a:prstGeom prst="rect">
            <a:avLst/>
          </a:prstGeom>
          <a:noFill/>
        </p:spPr>
        <p:txBody>
          <a:bodyPr wrap="square" rtlCol="0">
            <a:spAutoFit/>
          </a:bodyPr>
          <a:lstStyle/>
          <a:p>
            <a:r>
              <a:rPr lang="en-US" sz="2000" dirty="0">
                <a:solidFill>
                  <a:schemeClr val="tx1">
                    <a:lumMod val="65000"/>
                    <a:lumOff val="35000"/>
                  </a:schemeClr>
                </a:solidFill>
                <a:latin typeface="+mj-lt"/>
                <a:cs typeface="Arial bold" panose="020B0704020202020204" pitchFamily="34" charset="0"/>
                <a:sym typeface="+mn-lt"/>
              </a:rPr>
              <a:t>My approach towards the analysis </a:t>
            </a:r>
            <a:endParaRPr lang="en-US" sz="2000" dirty="0">
              <a:solidFill>
                <a:schemeClr val="tx1">
                  <a:lumMod val="65000"/>
                  <a:lumOff val="35000"/>
                </a:schemeClr>
              </a:solidFill>
              <a:latin typeface="+mj-lt"/>
              <a:cs typeface="Arial bold" panose="020B0704020202020204" pitchFamily="34" charset="0"/>
              <a:sym typeface="+mn-lt"/>
            </a:endParaRPr>
          </a:p>
        </p:txBody>
      </p:sp>
      <p:sp>
        <p:nvSpPr>
          <p:cNvPr id="11" name="TextBox 10"/>
          <p:cNvSpPr txBox="1"/>
          <p:nvPr/>
        </p:nvSpPr>
        <p:spPr>
          <a:xfrm>
            <a:off x="958215" y="1878330"/>
            <a:ext cx="7413625" cy="4246245"/>
          </a:xfrm>
          <a:prstGeom prst="rect">
            <a:avLst/>
          </a:prstGeom>
          <a:noFill/>
        </p:spPr>
        <p:txBody>
          <a:bodyPr wrap="square" rtlCol="0">
            <a:spAutoFit/>
          </a:bodyPr>
          <a:lstStyle/>
          <a:p>
            <a:pPr algn="just">
              <a:lnSpc>
                <a:spcPct val="100000"/>
              </a:lnSpc>
            </a:pPr>
            <a:r>
              <a:rPr lang="en-US" altLang="zh-CN" sz="1500" dirty="0">
                <a:solidFill>
                  <a:schemeClr val="tx1"/>
                </a:solidFill>
                <a:latin typeface="Arial" panose="020B0604020202020204" pitchFamily="34" charset="0"/>
                <a:cs typeface="Arial" panose="020B0604020202020204" pitchFamily="34" charset="0"/>
                <a:sym typeface="+mn-ea"/>
              </a:rPr>
              <a:t>At the start, there were alot of null values present in the dataset. So i used Excel inorder to check the null values that were present and found out the columns that needed to be dropped based on the number of nulls i could see in the dataset. I then created a list in the Jupyter notebook which would drop all those columns. I then analyzed the existing columns which had more than 50% null values and removed those too. Some columns had NA values which i then replaced it with the values in a column that had the highest value. I then plotted graphs for Categorical variables to get clear understanding of the distribution of the data. I used boxplots to figure out the columns that had the outliers since the boxplot gave a good idea of the Interquartile range of all those columns and the values lying outside that range. The columns that had outliers were not considered for the analysis because of errors that they could create in the data. I then did the univariate and the bivariate analysis for categorical unordered and categorical ordered variables. I also created different column names for Days Birth,Amt income total,Amt Credit and created different range values for them to understand the type of audience who had taken the loan. Then i also divided the dataset into two target variables : Target 0 and Target 1 and performed the analysis for each of those target variables with respect to the categorical &amp; numeric columns. </a:t>
            </a:r>
            <a:endParaRPr lang="en-US" altLang="zh-CN" sz="1500" dirty="0">
              <a:solidFill>
                <a:schemeClr val="tx1"/>
              </a:solidFill>
              <a:latin typeface="Arial" panose="020B0604020202020204" pitchFamily="34" charset="0"/>
              <a:cs typeface="Arial" panose="020B0604020202020204" pitchFamily="34" charset="0"/>
              <a:sym typeface="+mn-ea"/>
            </a:endParaRPr>
          </a:p>
        </p:txBody>
      </p:sp>
      <p:sp>
        <p:nvSpPr>
          <p:cNvPr id="12" name="Freeform 20"/>
          <p:cNvSpPr/>
          <p:nvPr/>
        </p:nvSpPr>
        <p:spPr bwMode="auto">
          <a:xfrm rot="2159452">
            <a:off x="10265568" y="51761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rgbClr val="A32F98"/>
          </a:solidFill>
          <a:ln>
            <a:noFill/>
          </a:ln>
          <a:effectLst/>
        </p:spPr>
        <p:txBody>
          <a:bodyPr vert="horz" wrap="square" lIns="91440" tIns="45720" rIns="91440" bIns="45720" numCol="1" anchor="t" anchorCtr="0" compatLnSpc="1"/>
          <a:lstStyle/>
          <a:p>
            <a:endParaRPr lang="en-US">
              <a:cs typeface="+mn-ea"/>
              <a:sym typeface="+mn-lt"/>
            </a:endParaRPr>
          </a:p>
        </p:txBody>
      </p:sp>
      <p:sp>
        <p:nvSpPr>
          <p:cNvPr id="13" name="Freeform 20"/>
          <p:cNvSpPr/>
          <p:nvPr/>
        </p:nvSpPr>
        <p:spPr bwMode="auto">
          <a:xfrm rot="18376696">
            <a:off x="179920" y="284865"/>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rgbClr val="D466CA"/>
          </a:solidFill>
          <a:ln>
            <a:no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3556496">
            <a:off x="10661999" y="546642"/>
            <a:ext cx="965588" cy="899406"/>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alpha val="5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4" name="Rectangle 3"/>
          <p:cNvSpPr/>
          <p:nvPr/>
        </p:nvSpPr>
        <p:spPr>
          <a:xfrm>
            <a:off x="3429000" y="-93345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1+#ppt_w/2"/>
                                          </p:val>
                                        </p:tav>
                                        <p:tav tm="100000">
                                          <p:val>
                                            <p:strVal val="#ppt_x"/>
                                          </p:val>
                                        </p:tav>
                                      </p:tavLst>
                                    </p:anim>
                                    <p:anim calcmode="lin" valueType="num">
                                      <p:cBhvr additive="base">
                                        <p:cTn id="8" dur="1000" fill="hold"/>
                                        <p:tgtEl>
                                          <p:spTgt spid="39"/>
                                        </p:tgtEl>
                                        <p:attrNameLst>
                                          <p:attrName>ppt_y</p:attrName>
                                        </p:attrNameLst>
                                      </p:cBhvr>
                                      <p:tavLst>
                                        <p:tav tm="0">
                                          <p:val>
                                            <p:strVal val="0-#ppt_h/2"/>
                                          </p:val>
                                        </p:tav>
                                        <p:tav tm="100000">
                                          <p:val>
                                            <p:strVal val="#ppt_y"/>
                                          </p:val>
                                        </p:tav>
                                      </p:tavLst>
                                    </p:anim>
                                  </p:childTnLst>
                                </p:cTn>
                              </p:par>
                              <p:par>
                                <p:cTn id="9" presetID="49" presetClass="entr" presetSubtype="0" decel="100000" fill="hold" grpId="0" nodeType="with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 calcmode="lin" valueType="num">
                                      <p:cBhvr>
                                        <p:cTn id="13" dur="500" fill="hold"/>
                                        <p:tgtEl>
                                          <p:spTgt spid="5"/>
                                        </p:tgtEl>
                                        <p:attrNameLst>
                                          <p:attrName>style.rotation</p:attrName>
                                        </p:attrNameLst>
                                      </p:cBhvr>
                                      <p:tavLst>
                                        <p:tav tm="0">
                                          <p:val>
                                            <p:fltVal val="360"/>
                                          </p:val>
                                        </p:tav>
                                        <p:tav tm="100000">
                                          <p:val>
                                            <p:fltVal val="0"/>
                                          </p:val>
                                        </p:tav>
                                      </p:tavLst>
                                    </p:anim>
                                    <p:animEffect transition="in" filter="fade">
                                      <p:cBhvr>
                                        <p:cTn id="14" dur="500"/>
                                        <p:tgtEl>
                                          <p:spTgt spid="5"/>
                                        </p:tgtEl>
                                      </p:cBhvr>
                                    </p:animEffect>
                                  </p:childTnLst>
                                </p:cTn>
                              </p:par>
                              <p:par>
                                <p:cTn id="15" presetID="23" presetClass="entr" presetSubtype="16" fill="hold" grpId="0" nodeType="withEffect">
                                  <p:stCondLst>
                                    <p:cond delay="1700"/>
                                  </p:stCondLst>
                                  <p:iterate type="wd">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childTnLst>
                                </p:cTn>
                              </p:par>
                              <p:par>
                                <p:cTn id="19" presetID="49" presetClass="entr" presetSubtype="0" decel="100000" fill="hold" grpId="0" nodeType="withEffect">
                                  <p:stCondLst>
                                    <p:cond delay="40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fltVal val="0"/>
                                          </p:val>
                                        </p:tav>
                                        <p:tav tm="100000">
                                          <p:val>
                                            <p:strVal val="#ppt_w"/>
                                          </p:val>
                                        </p:tav>
                                      </p:tavLst>
                                    </p:anim>
                                    <p:anim calcmode="lin" valueType="num">
                                      <p:cBhvr>
                                        <p:cTn id="22" dur="1000" fill="hold"/>
                                        <p:tgtEl>
                                          <p:spTgt spid="13"/>
                                        </p:tgtEl>
                                        <p:attrNameLst>
                                          <p:attrName>ppt_h</p:attrName>
                                        </p:attrNameLst>
                                      </p:cBhvr>
                                      <p:tavLst>
                                        <p:tav tm="0">
                                          <p:val>
                                            <p:fltVal val="0"/>
                                          </p:val>
                                        </p:tav>
                                        <p:tav tm="100000">
                                          <p:val>
                                            <p:strVal val="#ppt_h"/>
                                          </p:val>
                                        </p:tav>
                                      </p:tavLst>
                                    </p:anim>
                                    <p:anim calcmode="lin" valueType="num">
                                      <p:cBhvr>
                                        <p:cTn id="23" dur="1000" fill="hold"/>
                                        <p:tgtEl>
                                          <p:spTgt spid="13"/>
                                        </p:tgtEl>
                                        <p:attrNameLst>
                                          <p:attrName>style.rotation</p:attrName>
                                        </p:attrNameLst>
                                      </p:cBhvr>
                                      <p:tavLst>
                                        <p:tav tm="0">
                                          <p:val>
                                            <p:fltVal val="360"/>
                                          </p:val>
                                        </p:tav>
                                        <p:tav tm="100000">
                                          <p:val>
                                            <p:fltVal val="0"/>
                                          </p:val>
                                        </p:tav>
                                      </p:tavLst>
                                    </p:anim>
                                    <p:animEffect transition="in" filter="fade">
                                      <p:cBhvr>
                                        <p:cTn id="24" dur="1000"/>
                                        <p:tgtEl>
                                          <p:spTgt spid="13"/>
                                        </p:tgtEl>
                                      </p:cBhvr>
                                    </p:animEffect>
                                  </p:childTnLst>
                                </p:cTn>
                              </p:par>
                              <p:par>
                                <p:cTn id="25" presetID="49" presetClass="entr" presetSubtype="0" decel="100000" fill="hold" grpId="0" nodeType="withEffect">
                                  <p:stCondLst>
                                    <p:cond delay="500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360"/>
                                          </p:val>
                                        </p:tav>
                                        <p:tav tm="100000">
                                          <p:val>
                                            <p:fltVal val="0"/>
                                          </p:val>
                                        </p:tav>
                                      </p:tavLst>
                                    </p:anim>
                                    <p:animEffect transition="in" filter="fade">
                                      <p:cBhvr>
                                        <p:cTn id="30" dur="1000"/>
                                        <p:tgtEl>
                                          <p:spTgt spid="12"/>
                                        </p:tgtEl>
                                      </p:cBhvr>
                                    </p:animEffect>
                                  </p:childTnLst>
                                </p:cTn>
                              </p:par>
                              <p:par>
                                <p:cTn id="31" presetID="49" presetClass="entr" presetSubtype="0" decel="100000" fill="hold" grpId="0" nodeType="withEffect">
                                  <p:stCondLst>
                                    <p:cond delay="6000"/>
                                  </p:stCondLst>
                                  <p:childTnLst>
                                    <p:set>
                                      <p:cBhvr>
                                        <p:cTn id="32" dur="1" fill="hold">
                                          <p:stCondLst>
                                            <p:cond delay="0"/>
                                          </p:stCondLst>
                                        </p:cTn>
                                        <p:tgtEl>
                                          <p:spTgt spid="31"/>
                                        </p:tgtEl>
                                        <p:attrNameLst>
                                          <p:attrName>style.visibility</p:attrName>
                                        </p:attrNameLst>
                                      </p:cBhvr>
                                      <p:to>
                                        <p:strVal val="visible"/>
                                      </p:to>
                                    </p:set>
                                    <p:anim calcmode="lin" valueType="num">
                                      <p:cBhvr>
                                        <p:cTn id="33" dur="1000" fill="hold"/>
                                        <p:tgtEl>
                                          <p:spTgt spid="31"/>
                                        </p:tgtEl>
                                        <p:attrNameLst>
                                          <p:attrName>ppt_w</p:attrName>
                                        </p:attrNameLst>
                                      </p:cBhvr>
                                      <p:tavLst>
                                        <p:tav tm="0">
                                          <p:val>
                                            <p:fltVal val="0"/>
                                          </p:val>
                                        </p:tav>
                                        <p:tav tm="100000">
                                          <p:val>
                                            <p:strVal val="#ppt_w"/>
                                          </p:val>
                                        </p:tav>
                                      </p:tavLst>
                                    </p:anim>
                                    <p:anim calcmode="lin" valueType="num">
                                      <p:cBhvr>
                                        <p:cTn id="34" dur="1000" fill="hold"/>
                                        <p:tgtEl>
                                          <p:spTgt spid="31"/>
                                        </p:tgtEl>
                                        <p:attrNameLst>
                                          <p:attrName>ppt_h</p:attrName>
                                        </p:attrNameLst>
                                      </p:cBhvr>
                                      <p:tavLst>
                                        <p:tav tm="0">
                                          <p:val>
                                            <p:fltVal val="0"/>
                                          </p:val>
                                        </p:tav>
                                        <p:tav tm="100000">
                                          <p:val>
                                            <p:strVal val="#ppt_h"/>
                                          </p:val>
                                        </p:tav>
                                      </p:tavLst>
                                    </p:anim>
                                    <p:anim calcmode="lin" valueType="num">
                                      <p:cBhvr>
                                        <p:cTn id="35" dur="1000" fill="hold"/>
                                        <p:tgtEl>
                                          <p:spTgt spid="31"/>
                                        </p:tgtEl>
                                        <p:attrNameLst>
                                          <p:attrName>style.rotation</p:attrName>
                                        </p:attrNameLst>
                                      </p:cBhvr>
                                      <p:tavLst>
                                        <p:tav tm="0">
                                          <p:val>
                                            <p:fltVal val="360"/>
                                          </p:val>
                                        </p:tav>
                                        <p:tav tm="100000">
                                          <p:val>
                                            <p:fltVal val="0"/>
                                          </p:val>
                                        </p:tav>
                                      </p:tavLst>
                                    </p:anim>
                                    <p:animEffect transition="in" filter="fade">
                                      <p:cBhvr>
                                        <p:cTn id="36" dur="1000"/>
                                        <p:tgtEl>
                                          <p:spTgt spid="31"/>
                                        </p:tgtEl>
                                      </p:cBhvr>
                                    </p:animEffect>
                                  </p:childTnLst>
                                </p:cTn>
                              </p:par>
                              <p:par>
                                <p:cTn id="37" presetID="1" presetClass="entr" presetSubtype="0" fill="hold" grpId="0" nodeType="withEffect">
                                  <p:stCondLst>
                                    <p:cond delay="1030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 grpId="0"/>
      <p:bldP spid="11" grpId="0"/>
      <p:bldP spid="12" grpId="0" bldLvl="0" animBg="1"/>
      <p:bldP spid="13" grpId="0" bldLvl="0" animBg="1"/>
      <p:bldP spid="31"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0030" y="194310"/>
            <a:ext cx="5838190" cy="475615"/>
          </a:xfrm>
          <a:prstGeom prst="rect">
            <a:avLst/>
          </a:prstGeom>
          <a:noFill/>
        </p:spPr>
        <p:txBody>
          <a:bodyPr wrap="square" rtlCol="0">
            <a:spAutoFit/>
          </a:bodyPr>
          <a:lstStyle/>
          <a:p>
            <a:r>
              <a:rPr lang="en-US" sz="2500" b="1" dirty="0">
                <a:gradFill>
                  <a:gsLst>
                    <a:gs pos="0">
                      <a:srgbClr val="CE5AC5"/>
                    </a:gs>
                    <a:gs pos="87000">
                      <a:srgbClr val="F64E66"/>
                    </a:gs>
                  </a:gsLst>
                  <a:lin ang="0" scaled="1"/>
                </a:gradFill>
                <a:latin typeface="+mj-lt"/>
                <a:cs typeface="Arial bold" panose="020B0704020202020204" pitchFamily="34" charset="0"/>
                <a:sym typeface="+mn-lt"/>
              </a:rPr>
              <a:t>INSIGHTS FROM THE ANALYSIS</a:t>
            </a:r>
            <a:endParaRPr lang="en-US" sz="2500" b="1" dirty="0">
              <a:gradFill>
                <a:gsLst>
                  <a:gs pos="0">
                    <a:srgbClr val="CE5AC5"/>
                  </a:gs>
                  <a:gs pos="87000">
                    <a:srgbClr val="F64E66"/>
                  </a:gs>
                </a:gsLst>
                <a:lin ang="0" scaled="1"/>
              </a:gradFill>
              <a:latin typeface="+mj-lt"/>
              <a:cs typeface="Arial bold" panose="020B0704020202020204" pitchFamily="34" charset="0"/>
              <a:sym typeface="+mn-lt"/>
            </a:endParaRPr>
          </a:p>
        </p:txBody>
      </p:sp>
      <p:sp>
        <p:nvSpPr>
          <p:cNvPr id="6" name="TextBox 5"/>
          <p:cNvSpPr txBox="1"/>
          <p:nvPr/>
        </p:nvSpPr>
        <p:spPr>
          <a:xfrm>
            <a:off x="546100" y="1127760"/>
            <a:ext cx="6985000" cy="291465"/>
          </a:xfrm>
          <a:prstGeom prst="rect">
            <a:avLst/>
          </a:prstGeom>
          <a:noFill/>
        </p:spPr>
        <p:txBody>
          <a:bodyPr wrap="square" rtlCol="0">
            <a:spAutoFit/>
          </a:bodyPr>
          <a:lstStyle/>
          <a:p>
            <a:pPr algn="just">
              <a:lnSpc>
                <a:spcPct val="100000"/>
              </a:lnSpc>
            </a:pPr>
            <a:r>
              <a:rPr lang="en-US" altLang="zh-CN" sz="1300" dirty="0">
                <a:solidFill>
                  <a:schemeClr val="bg1">
                    <a:lumMod val="65000"/>
                  </a:schemeClr>
                </a:solidFill>
                <a:latin typeface="Arial" panose="020B0604020202020204" pitchFamily="34" charset="0"/>
                <a:cs typeface="Arial" panose="020B0604020202020204" pitchFamily="34" charset="0"/>
                <a:sym typeface="+mn-lt"/>
              </a:rPr>
              <a:t>1. </a:t>
            </a:r>
            <a:endParaRPr lang="en-US" altLang="zh-CN" sz="1300" dirty="0">
              <a:solidFill>
                <a:schemeClr val="bg1">
                  <a:lumMod val="65000"/>
                </a:schemeClr>
              </a:solidFill>
              <a:latin typeface="Arial" panose="020B0604020202020204" pitchFamily="34" charset="0"/>
              <a:cs typeface="Arial" panose="020B0604020202020204" pitchFamily="34" charset="0"/>
              <a:sym typeface="+mn-lt"/>
            </a:endParaRPr>
          </a:p>
        </p:txBody>
      </p:sp>
      <p:sp>
        <p:nvSpPr>
          <p:cNvPr id="25" name="Freeform 20"/>
          <p:cNvSpPr/>
          <p:nvPr/>
        </p:nvSpPr>
        <p:spPr bwMode="auto">
          <a:xfrm rot="18376696">
            <a:off x="364941" y="51535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26" name="Freeform 20"/>
          <p:cNvSpPr/>
          <p:nvPr/>
        </p:nvSpPr>
        <p:spPr bwMode="auto">
          <a:xfrm rot="18376696">
            <a:off x="10124846" y="45898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30"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2"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39" name="Freeform: Shape 38"/>
          <p:cNvSpPr/>
          <p:nvPr/>
        </p:nvSpPr>
        <p:spPr>
          <a:xfrm>
            <a:off x="8107128" y="-2237"/>
            <a:ext cx="4091492" cy="4190202"/>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pic>
        <p:nvPicPr>
          <p:cNvPr id="22" name="Picture Placeholder 21"/>
          <p:cNvPicPr>
            <a:picLocks noChangeAspect="1"/>
          </p:cNvPicPr>
          <p:nvPr>
            <p:ph type="pic" sz="quarter" idx="16"/>
          </p:nvPr>
        </p:nvPicPr>
        <p:blipFill>
          <a:blip r:embed="rId1"/>
          <a:stretch>
            <a:fillRect/>
          </a:stretch>
        </p:blipFill>
        <p:spPr>
          <a:xfrm>
            <a:off x="280670" y="1156335"/>
            <a:ext cx="7740015" cy="2047240"/>
          </a:xfrm>
          <a:prstGeom prst="rect">
            <a:avLst/>
          </a:prstGeom>
        </p:spPr>
      </p:pic>
      <p:sp>
        <p:nvSpPr>
          <p:cNvPr id="24" name="Text Box 23"/>
          <p:cNvSpPr txBox="1"/>
          <p:nvPr/>
        </p:nvSpPr>
        <p:spPr>
          <a:xfrm>
            <a:off x="381635" y="3454400"/>
            <a:ext cx="8822055" cy="2168525"/>
          </a:xfrm>
          <a:prstGeom prst="rect">
            <a:avLst/>
          </a:prstGeom>
          <a:noFill/>
        </p:spPr>
        <p:txBody>
          <a:bodyPr wrap="square" rtlCol="0">
            <a:spAutoFit/>
          </a:bodyPr>
          <a:p>
            <a:r>
              <a:rPr lang="en-US" sz="1500" b="1">
                <a:latin typeface="Arial" panose="020B0604020202020204" pitchFamily="34" charset="0"/>
                <a:cs typeface="Arial" panose="020B0604020202020204" pitchFamily="34" charset="0"/>
              </a:rPr>
              <a:t>So from the above calculations we get the below insights </a:t>
            </a:r>
            <a:r>
              <a:rPr lang="en-US" sz="1500">
                <a:latin typeface="Arial" panose="020B0604020202020204" pitchFamily="34" charset="0"/>
                <a:cs typeface="Arial" panose="020B0604020202020204" pitchFamily="34" charset="0"/>
              </a:rPr>
              <a:t>: </a:t>
            </a:r>
            <a:endParaRPr lang="en-US" sz="1500">
              <a:latin typeface="Arial" panose="020B0604020202020204" pitchFamily="34" charset="0"/>
              <a:cs typeface="Arial" panose="020B0604020202020204" pitchFamily="34" charset="0"/>
            </a:endParaRPr>
          </a:p>
          <a:p>
            <a:endParaRPr lang="en-US" sz="1500">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The income type belongs to the following class of people :</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1. Working people take 51.632%</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2. State servants take 7.058%</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3. Commercial associate take 23.289%</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4. Pensioners take 18.003%</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5. Unemployeed, Students , Businessmen &amp; Maternity leave categories account for a mere value of 0.007%,0.006%,0.003%,0.002% respectively.</a:t>
            </a:r>
            <a:endParaRPr lang="en-US" sz="1500" b="1">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23" presetClass="entr" presetSubtype="16" fill="hold" grpId="0" nodeType="withEffect">
                                  <p:stCondLst>
                                    <p:cond delay="1500"/>
                                  </p:stCondLst>
                                  <p:iterate type="wd">
                                    <p:tmPct val="10000"/>
                                  </p:iterate>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par>
                                <p:cTn id="14" presetID="49" presetClass="entr" presetSubtype="0" decel="100000" fill="hold" grpId="0" nodeType="withEffect">
                                  <p:stCondLst>
                                    <p:cond delay="7800"/>
                                  </p:stCondLst>
                                  <p:childTnLst>
                                    <p:set>
                                      <p:cBhvr>
                                        <p:cTn id="15" dur="1" fill="hold">
                                          <p:stCondLst>
                                            <p:cond delay="0"/>
                                          </p:stCondLst>
                                        </p:cTn>
                                        <p:tgtEl>
                                          <p:spTgt spid="25"/>
                                        </p:tgtEl>
                                        <p:attrNameLst>
                                          <p:attrName>style.visibility</p:attrName>
                                        </p:attrNameLst>
                                      </p:cBhvr>
                                      <p:to>
                                        <p:strVal val="visible"/>
                                      </p:to>
                                    </p:set>
                                    <p:anim calcmode="lin" valueType="num">
                                      <p:cBhvr>
                                        <p:cTn id="16" dur="1000" fill="hold"/>
                                        <p:tgtEl>
                                          <p:spTgt spid="25"/>
                                        </p:tgtEl>
                                        <p:attrNameLst>
                                          <p:attrName>ppt_w</p:attrName>
                                        </p:attrNameLst>
                                      </p:cBhvr>
                                      <p:tavLst>
                                        <p:tav tm="0">
                                          <p:val>
                                            <p:fltVal val="0"/>
                                          </p:val>
                                        </p:tav>
                                        <p:tav tm="100000">
                                          <p:val>
                                            <p:strVal val="#ppt_w"/>
                                          </p:val>
                                        </p:tav>
                                      </p:tavLst>
                                    </p:anim>
                                    <p:anim calcmode="lin" valueType="num">
                                      <p:cBhvr>
                                        <p:cTn id="17" dur="1000" fill="hold"/>
                                        <p:tgtEl>
                                          <p:spTgt spid="25"/>
                                        </p:tgtEl>
                                        <p:attrNameLst>
                                          <p:attrName>ppt_h</p:attrName>
                                        </p:attrNameLst>
                                      </p:cBhvr>
                                      <p:tavLst>
                                        <p:tav tm="0">
                                          <p:val>
                                            <p:fltVal val="0"/>
                                          </p:val>
                                        </p:tav>
                                        <p:tav tm="100000">
                                          <p:val>
                                            <p:strVal val="#ppt_h"/>
                                          </p:val>
                                        </p:tav>
                                      </p:tavLst>
                                    </p:anim>
                                    <p:anim calcmode="lin" valueType="num">
                                      <p:cBhvr>
                                        <p:cTn id="18" dur="1000" fill="hold"/>
                                        <p:tgtEl>
                                          <p:spTgt spid="25"/>
                                        </p:tgtEl>
                                        <p:attrNameLst>
                                          <p:attrName>style.rotation</p:attrName>
                                        </p:attrNameLst>
                                      </p:cBhvr>
                                      <p:tavLst>
                                        <p:tav tm="0">
                                          <p:val>
                                            <p:fltVal val="360"/>
                                          </p:val>
                                        </p:tav>
                                        <p:tav tm="100000">
                                          <p:val>
                                            <p:fltVal val="0"/>
                                          </p:val>
                                        </p:tav>
                                      </p:tavLst>
                                    </p:anim>
                                    <p:animEffect transition="in" filter="fade">
                                      <p:cBhvr>
                                        <p:cTn id="19" dur="1000"/>
                                        <p:tgtEl>
                                          <p:spTgt spid="25"/>
                                        </p:tgtEl>
                                      </p:cBhvr>
                                    </p:animEffect>
                                  </p:childTnLst>
                                </p:cTn>
                              </p:par>
                              <p:par>
                                <p:cTn id="20" presetID="49" presetClass="entr" presetSubtype="0" decel="100000" fill="hold" grpId="0" nodeType="withEffect">
                                  <p:stCondLst>
                                    <p:cond delay="88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fltVal val="0"/>
                                          </p:val>
                                        </p:tav>
                                        <p:tav tm="100000">
                                          <p:val>
                                            <p:strVal val="#ppt_w"/>
                                          </p:val>
                                        </p:tav>
                                      </p:tavLst>
                                    </p:anim>
                                    <p:anim calcmode="lin" valueType="num">
                                      <p:cBhvr>
                                        <p:cTn id="23" dur="1000" fill="hold"/>
                                        <p:tgtEl>
                                          <p:spTgt spid="26"/>
                                        </p:tgtEl>
                                        <p:attrNameLst>
                                          <p:attrName>ppt_h</p:attrName>
                                        </p:attrNameLst>
                                      </p:cBhvr>
                                      <p:tavLst>
                                        <p:tav tm="0">
                                          <p:val>
                                            <p:fltVal val="0"/>
                                          </p:val>
                                        </p:tav>
                                        <p:tav tm="100000">
                                          <p:val>
                                            <p:strVal val="#ppt_h"/>
                                          </p:val>
                                        </p:tav>
                                      </p:tavLst>
                                    </p:anim>
                                    <p:anim calcmode="lin" valueType="num">
                                      <p:cBhvr>
                                        <p:cTn id="24" dur="1000" fill="hold"/>
                                        <p:tgtEl>
                                          <p:spTgt spid="26"/>
                                        </p:tgtEl>
                                        <p:attrNameLst>
                                          <p:attrName>style.rotation</p:attrName>
                                        </p:attrNameLst>
                                      </p:cBhvr>
                                      <p:tavLst>
                                        <p:tav tm="0">
                                          <p:val>
                                            <p:fltVal val="360"/>
                                          </p:val>
                                        </p:tav>
                                        <p:tav tm="100000">
                                          <p:val>
                                            <p:fltVal val="0"/>
                                          </p:val>
                                        </p:tav>
                                      </p:tavLst>
                                    </p:anim>
                                    <p:animEffect transition="in" filter="fade">
                                      <p:cBhvr>
                                        <p:cTn id="25" dur="1000"/>
                                        <p:tgtEl>
                                          <p:spTgt spid="26"/>
                                        </p:tgtEl>
                                      </p:cBhvr>
                                    </p:animEffect>
                                  </p:childTnLst>
                                </p:cTn>
                              </p:par>
                              <p:par>
                                <p:cTn id="26" presetID="49" presetClass="entr" presetSubtype="0" decel="100000" fill="hold" grpId="0" nodeType="withEffect">
                                  <p:stCondLst>
                                    <p:cond delay="370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 calcmode="lin" valueType="num">
                                      <p:cBhvr>
                                        <p:cTn id="30" dur="500" fill="hold"/>
                                        <p:tgtEl>
                                          <p:spTgt spid="30"/>
                                        </p:tgtEl>
                                        <p:attrNameLst>
                                          <p:attrName>style.rotation</p:attrName>
                                        </p:attrNameLst>
                                      </p:cBhvr>
                                      <p:tavLst>
                                        <p:tav tm="0">
                                          <p:val>
                                            <p:fltVal val="360"/>
                                          </p:val>
                                        </p:tav>
                                        <p:tav tm="100000">
                                          <p:val>
                                            <p:fltVal val="0"/>
                                          </p:val>
                                        </p:tav>
                                      </p:tavLst>
                                    </p:anim>
                                    <p:animEffect transition="in" filter="fade">
                                      <p:cBhvr>
                                        <p:cTn id="31" dur="500"/>
                                        <p:tgtEl>
                                          <p:spTgt spid="30"/>
                                        </p:tgtEl>
                                      </p:cBhvr>
                                    </p:animEffect>
                                  </p:childTnLst>
                                </p:cTn>
                              </p:par>
                              <p:par>
                                <p:cTn id="32" presetID="49" presetClass="entr" presetSubtype="0" decel="100000" fill="hold" grpId="0" nodeType="withEffect">
                                  <p:stCondLst>
                                    <p:cond delay="400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ppt_w</p:attrName>
                                        </p:attrNameLst>
                                      </p:cBhvr>
                                      <p:tavLst>
                                        <p:tav tm="0">
                                          <p:val>
                                            <p:fltVal val="0"/>
                                          </p:val>
                                        </p:tav>
                                        <p:tav tm="100000">
                                          <p:val>
                                            <p:strVal val="#ppt_w"/>
                                          </p:val>
                                        </p:tav>
                                      </p:tavLst>
                                    </p:anim>
                                    <p:anim calcmode="lin" valueType="num">
                                      <p:cBhvr>
                                        <p:cTn id="35" dur="500" fill="hold"/>
                                        <p:tgtEl>
                                          <p:spTgt spid="31"/>
                                        </p:tgtEl>
                                        <p:attrNameLst>
                                          <p:attrName>ppt_h</p:attrName>
                                        </p:attrNameLst>
                                      </p:cBhvr>
                                      <p:tavLst>
                                        <p:tav tm="0">
                                          <p:val>
                                            <p:fltVal val="0"/>
                                          </p:val>
                                        </p:tav>
                                        <p:tav tm="100000">
                                          <p:val>
                                            <p:strVal val="#ppt_h"/>
                                          </p:val>
                                        </p:tav>
                                      </p:tavLst>
                                    </p:anim>
                                    <p:anim calcmode="lin" valueType="num">
                                      <p:cBhvr>
                                        <p:cTn id="36" dur="500" fill="hold"/>
                                        <p:tgtEl>
                                          <p:spTgt spid="31"/>
                                        </p:tgtEl>
                                        <p:attrNameLst>
                                          <p:attrName>style.rotation</p:attrName>
                                        </p:attrNameLst>
                                      </p:cBhvr>
                                      <p:tavLst>
                                        <p:tav tm="0">
                                          <p:val>
                                            <p:fltVal val="360"/>
                                          </p:val>
                                        </p:tav>
                                        <p:tav tm="100000">
                                          <p:val>
                                            <p:fltVal val="0"/>
                                          </p:val>
                                        </p:tav>
                                      </p:tavLst>
                                    </p:anim>
                                    <p:animEffect transition="in" filter="fade">
                                      <p:cBhvr>
                                        <p:cTn id="37" dur="500"/>
                                        <p:tgtEl>
                                          <p:spTgt spid="31"/>
                                        </p:tgtEl>
                                      </p:cBhvr>
                                    </p:animEffect>
                                  </p:childTnLst>
                                </p:cTn>
                              </p:par>
                              <p:par>
                                <p:cTn id="38" presetID="49" presetClass="entr" presetSubtype="0" decel="100000" fill="hold" grpId="0" nodeType="withEffect">
                                  <p:stCondLst>
                                    <p:cond delay="43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 calcmode="lin" valueType="num">
                                      <p:cBhvr>
                                        <p:cTn id="42" dur="500" fill="hold"/>
                                        <p:tgtEl>
                                          <p:spTgt spid="32"/>
                                        </p:tgtEl>
                                        <p:attrNameLst>
                                          <p:attrName>style.rotation</p:attrName>
                                        </p:attrNameLst>
                                      </p:cBhvr>
                                      <p:tavLst>
                                        <p:tav tm="0">
                                          <p:val>
                                            <p:fltVal val="360"/>
                                          </p:val>
                                        </p:tav>
                                        <p:tav tm="100000">
                                          <p:val>
                                            <p:fltVal val="0"/>
                                          </p:val>
                                        </p:tav>
                                      </p:tavLst>
                                    </p:anim>
                                    <p:animEffect transition="in" filter="fade">
                                      <p:cBhvr>
                                        <p:cTn id="43" dur="500"/>
                                        <p:tgtEl>
                                          <p:spTgt spid="32"/>
                                        </p:tgtEl>
                                      </p:cBhvr>
                                    </p:animEffect>
                                  </p:childTnLst>
                                </p:cTn>
                              </p:par>
                              <p:par>
                                <p:cTn id="44" presetID="2" presetClass="entr" presetSubtype="3" decel="10000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1000" fill="hold"/>
                                        <p:tgtEl>
                                          <p:spTgt spid="39"/>
                                        </p:tgtEl>
                                        <p:attrNameLst>
                                          <p:attrName>ppt_x</p:attrName>
                                        </p:attrNameLst>
                                      </p:cBhvr>
                                      <p:tavLst>
                                        <p:tav tm="0">
                                          <p:val>
                                            <p:strVal val="1+#ppt_w/2"/>
                                          </p:val>
                                        </p:tav>
                                        <p:tav tm="100000">
                                          <p:val>
                                            <p:strVal val="#ppt_x"/>
                                          </p:val>
                                        </p:tav>
                                      </p:tavLst>
                                    </p:anim>
                                    <p:anim calcmode="lin" valueType="num">
                                      <p:cBhvr additive="base">
                                        <p:cTn id="47"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5" grpId="0" animBg="1"/>
      <p:bldP spid="26" grpId="0" animBg="1"/>
      <p:bldP spid="30" grpId="0" animBg="1"/>
      <p:bldP spid="31" grpId="0" animBg="1"/>
      <p:bldP spid="32" grpId="0" animBg="1"/>
      <p:bldP spid="39"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0030" y="194310"/>
            <a:ext cx="5838190" cy="475615"/>
          </a:xfrm>
          <a:prstGeom prst="rect">
            <a:avLst/>
          </a:prstGeom>
          <a:noFill/>
        </p:spPr>
        <p:txBody>
          <a:bodyPr wrap="square" rtlCol="0">
            <a:spAutoFit/>
          </a:bodyPr>
          <a:lstStyle/>
          <a:p>
            <a:r>
              <a:rPr lang="en-US" sz="2500" b="1" dirty="0">
                <a:gradFill>
                  <a:gsLst>
                    <a:gs pos="0">
                      <a:srgbClr val="CE5AC5"/>
                    </a:gs>
                    <a:gs pos="87000">
                      <a:srgbClr val="F64E66"/>
                    </a:gs>
                  </a:gsLst>
                  <a:lin ang="0" scaled="1"/>
                </a:gradFill>
                <a:latin typeface="+mj-lt"/>
                <a:cs typeface="Arial bold" panose="020B0704020202020204" pitchFamily="34" charset="0"/>
                <a:sym typeface="+mn-lt"/>
              </a:rPr>
              <a:t>INSIGHTS FROM THE ANALYSIS</a:t>
            </a:r>
            <a:endParaRPr lang="en-US" sz="2500" b="1" dirty="0">
              <a:gradFill>
                <a:gsLst>
                  <a:gs pos="0">
                    <a:srgbClr val="CE5AC5"/>
                  </a:gs>
                  <a:gs pos="87000">
                    <a:srgbClr val="F64E66"/>
                  </a:gs>
                </a:gsLst>
                <a:lin ang="0" scaled="1"/>
              </a:gradFill>
              <a:latin typeface="+mj-lt"/>
              <a:cs typeface="Arial bold" panose="020B0704020202020204" pitchFamily="34" charset="0"/>
              <a:sym typeface="+mn-lt"/>
            </a:endParaRPr>
          </a:p>
        </p:txBody>
      </p:sp>
      <p:sp>
        <p:nvSpPr>
          <p:cNvPr id="6" name="TextBox 5"/>
          <p:cNvSpPr txBox="1"/>
          <p:nvPr/>
        </p:nvSpPr>
        <p:spPr>
          <a:xfrm>
            <a:off x="546100" y="1127760"/>
            <a:ext cx="6985000" cy="291465"/>
          </a:xfrm>
          <a:prstGeom prst="rect">
            <a:avLst/>
          </a:prstGeom>
          <a:noFill/>
        </p:spPr>
        <p:txBody>
          <a:bodyPr wrap="square" rtlCol="0">
            <a:spAutoFit/>
          </a:bodyPr>
          <a:lstStyle/>
          <a:p>
            <a:pPr algn="just">
              <a:lnSpc>
                <a:spcPct val="100000"/>
              </a:lnSpc>
            </a:pPr>
            <a:r>
              <a:rPr lang="en-US" altLang="zh-CN" sz="1300" dirty="0">
                <a:solidFill>
                  <a:schemeClr val="bg1">
                    <a:lumMod val="65000"/>
                  </a:schemeClr>
                </a:solidFill>
                <a:latin typeface="Arial" panose="020B0604020202020204" pitchFamily="34" charset="0"/>
                <a:cs typeface="Arial" panose="020B0604020202020204" pitchFamily="34" charset="0"/>
                <a:sym typeface="+mn-lt"/>
              </a:rPr>
              <a:t>1. </a:t>
            </a:r>
            <a:endParaRPr lang="en-US" altLang="zh-CN" sz="1300" dirty="0">
              <a:solidFill>
                <a:schemeClr val="bg1">
                  <a:lumMod val="65000"/>
                </a:schemeClr>
              </a:solidFill>
              <a:latin typeface="Arial" panose="020B0604020202020204" pitchFamily="34" charset="0"/>
              <a:cs typeface="Arial" panose="020B0604020202020204" pitchFamily="34" charset="0"/>
              <a:sym typeface="+mn-lt"/>
            </a:endParaRPr>
          </a:p>
        </p:txBody>
      </p:sp>
      <p:sp>
        <p:nvSpPr>
          <p:cNvPr id="25" name="Freeform 20"/>
          <p:cNvSpPr/>
          <p:nvPr/>
        </p:nvSpPr>
        <p:spPr bwMode="auto">
          <a:xfrm rot="18376696">
            <a:off x="364941" y="51535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30"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2"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39" name="Freeform: Shape 38"/>
          <p:cNvSpPr/>
          <p:nvPr/>
        </p:nvSpPr>
        <p:spPr>
          <a:xfrm>
            <a:off x="8107128" y="-2237"/>
            <a:ext cx="4091492" cy="4190202"/>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
        <p:nvSpPr>
          <p:cNvPr id="24" name="Text Box 23"/>
          <p:cNvSpPr txBox="1"/>
          <p:nvPr/>
        </p:nvSpPr>
        <p:spPr>
          <a:xfrm>
            <a:off x="381635" y="3454400"/>
            <a:ext cx="8822055" cy="1938020"/>
          </a:xfrm>
          <a:prstGeom prst="rect">
            <a:avLst/>
          </a:prstGeom>
          <a:noFill/>
        </p:spPr>
        <p:txBody>
          <a:bodyPr wrap="square" rtlCol="0">
            <a:spAutoFit/>
          </a:bodyPr>
          <a:p>
            <a:r>
              <a:rPr lang="en-US" sz="1500" b="1">
                <a:latin typeface="Arial" panose="020B0604020202020204" pitchFamily="34" charset="0"/>
                <a:cs typeface="Arial" panose="020B0604020202020204" pitchFamily="34" charset="0"/>
              </a:rPr>
              <a:t>From this plot, we get these insights:</a:t>
            </a:r>
            <a:endParaRPr lang="en-US" sz="1500" b="1">
              <a:latin typeface="Arial" panose="020B0604020202020204" pitchFamily="34" charset="0"/>
              <a:cs typeface="Arial" panose="020B0604020202020204" pitchFamily="34" charset="0"/>
            </a:endParaRPr>
          </a:p>
          <a:p>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1. House / apartment is 88.734%</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2. With parents is 4.826%</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3. Municipal apartment is 3.637%</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4. Rented apartment is 1.587%</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5. Office apartment is 0.851%</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6. Co-op apartment is 0.365%</a:t>
            </a:r>
            <a:endParaRPr lang="en-US" sz="1500" b="1">
              <a:latin typeface="Arial" panose="020B0604020202020204" pitchFamily="34" charset="0"/>
              <a:cs typeface="Arial" panose="020B0604020202020204" pitchFamily="34" charset="0"/>
            </a:endParaRPr>
          </a:p>
        </p:txBody>
      </p:sp>
      <p:pic>
        <p:nvPicPr>
          <p:cNvPr id="3" name="Picture Placeholder 2"/>
          <p:cNvPicPr>
            <a:picLocks noChangeAspect="1"/>
          </p:cNvPicPr>
          <p:nvPr>
            <p:ph type="pic" sz="quarter" idx="16"/>
          </p:nvPr>
        </p:nvPicPr>
        <p:blipFill>
          <a:blip r:embed="rId1"/>
          <a:stretch>
            <a:fillRect/>
          </a:stretch>
        </p:blipFill>
        <p:spPr>
          <a:xfrm>
            <a:off x="326390" y="1012825"/>
            <a:ext cx="7614920" cy="1858010"/>
          </a:xfrm>
          <a:prstGeom prst="rect">
            <a:avLst/>
          </a:prstGeom>
        </p:spPr>
      </p:pic>
      <p:sp>
        <p:nvSpPr>
          <p:cNvPr id="4" name="Freeform 20"/>
          <p:cNvSpPr/>
          <p:nvPr/>
        </p:nvSpPr>
        <p:spPr bwMode="auto">
          <a:xfrm rot="18376696">
            <a:off x="10251846" y="47168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p>
            <a:endParaRPr 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23" presetClass="entr" presetSubtype="16" fill="hold" grpId="0" nodeType="withEffect">
                                  <p:stCondLst>
                                    <p:cond delay="1500"/>
                                  </p:stCondLst>
                                  <p:iterate type="wd">
                                    <p:tmPct val="10000"/>
                                  </p:iterate>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par>
                                <p:cTn id="14" presetID="49" presetClass="entr" presetSubtype="0" decel="100000" fill="hold" grpId="0" nodeType="withEffect">
                                  <p:stCondLst>
                                    <p:cond delay="7800"/>
                                  </p:stCondLst>
                                  <p:childTnLst>
                                    <p:set>
                                      <p:cBhvr>
                                        <p:cTn id="15" dur="1" fill="hold">
                                          <p:stCondLst>
                                            <p:cond delay="0"/>
                                          </p:stCondLst>
                                        </p:cTn>
                                        <p:tgtEl>
                                          <p:spTgt spid="25"/>
                                        </p:tgtEl>
                                        <p:attrNameLst>
                                          <p:attrName>style.visibility</p:attrName>
                                        </p:attrNameLst>
                                      </p:cBhvr>
                                      <p:to>
                                        <p:strVal val="visible"/>
                                      </p:to>
                                    </p:set>
                                    <p:anim calcmode="lin" valueType="num">
                                      <p:cBhvr>
                                        <p:cTn id="16" dur="1000" fill="hold"/>
                                        <p:tgtEl>
                                          <p:spTgt spid="25"/>
                                        </p:tgtEl>
                                        <p:attrNameLst>
                                          <p:attrName>ppt_w</p:attrName>
                                        </p:attrNameLst>
                                      </p:cBhvr>
                                      <p:tavLst>
                                        <p:tav tm="0">
                                          <p:val>
                                            <p:fltVal val="0"/>
                                          </p:val>
                                        </p:tav>
                                        <p:tav tm="100000">
                                          <p:val>
                                            <p:strVal val="#ppt_w"/>
                                          </p:val>
                                        </p:tav>
                                      </p:tavLst>
                                    </p:anim>
                                    <p:anim calcmode="lin" valueType="num">
                                      <p:cBhvr>
                                        <p:cTn id="17" dur="1000" fill="hold"/>
                                        <p:tgtEl>
                                          <p:spTgt spid="25"/>
                                        </p:tgtEl>
                                        <p:attrNameLst>
                                          <p:attrName>ppt_h</p:attrName>
                                        </p:attrNameLst>
                                      </p:cBhvr>
                                      <p:tavLst>
                                        <p:tav tm="0">
                                          <p:val>
                                            <p:fltVal val="0"/>
                                          </p:val>
                                        </p:tav>
                                        <p:tav tm="100000">
                                          <p:val>
                                            <p:strVal val="#ppt_h"/>
                                          </p:val>
                                        </p:tav>
                                      </p:tavLst>
                                    </p:anim>
                                    <p:anim calcmode="lin" valueType="num">
                                      <p:cBhvr>
                                        <p:cTn id="18" dur="1000" fill="hold"/>
                                        <p:tgtEl>
                                          <p:spTgt spid="25"/>
                                        </p:tgtEl>
                                        <p:attrNameLst>
                                          <p:attrName>style.rotation</p:attrName>
                                        </p:attrNameLst>
                                      </p:cBhvr>
                                      <p:tavLst>
                                        <p:tav tm="0">
                                          <p:val>
                                            <p:fltVal val="360"/>
                                          </p:val>
                                        </p:tav>
                                        <p:tav tm="100000">
                                          <p:val>
                                            <p:fltVal val="0"/>
                                          </p:val>
                                        </p:tav>
                                      </p:tavLst>
                                    </p:anim>
                                    <p:animEffect transition="in" filter="fade">
                                      <p:cBhvr>
                                        <p:cTn id="19" dur="1000"/>
                                        <p:tgtEl>
                                          <p:spTgt spid="25"/>
                                        </p:tgtEl>
                                      </p:cBhvr>
                                    </p:animEffect>
                                  </p:childTnLst>
                                </p:cTn>
                              </p:par>
                              <p:par>
                                <p:cTn id="20" presetID="49" presetClass="entr" presetSubtype="0" decel="100000" fill="hold" grpId="0" nodeType="withEffect">
                                  <p:stCondLst>
                                    <p:cond delay="37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 calcmode="lin" valueType="num">
                                      <p:cBhvr>
                                        <p:cTn id="24" dur="500" fill="hold"/>
                                        <p:tgtEl>
                                          <p:spTgt spid="30"/>
                                        </p:tgtEl>
                                        <p:attrNameLst>
                                          <p:attrName>style.rotation</p:attrName>
                                        </p:attrNameLst>
                                      </p:cBhvr>
                                      <p:tavLst>
                                        <p:tav tm="0">
                                          <p:val>
                                            <p:fltVal val="360"/>
                                          </p:val>
                                        </p:tav>
                                        <p:tav tm="100000">
                                          <p:val>
                                            <p:fltVal val="0"/>
                                          </p:val>
                                        </p:tav>
                                      </p:tavLst>
                                    </p:anim>
                                    <p:animEffect transition="in" filter="fade">
                                      <p:cBhvr>
                                        <p:cTn id="25" dur="500"/>
                                        <p:tgtEl>
                                          <p:spTgt spid="30"/>
                                        </p:tgtEl>
                                      </p:cBhvr>
                                    </p:animEffect>
                                  </p:childTnLst>
                                </p:cTn>
                              </p:par>
                              <p:par>
                                <p:cTn id="26" presetID="49" presetClass="entr" presetSubtype="0" decel="100000" fill="hold" grpId="0" nodeType="withEffect">
                                  <p:stCondLst>
                                    <p:cond delay="400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 calcmode="lin" valueType="num">
                                      <p:cBhvr>
                                        <p:cTn id="30" dur="500" fill="hold"/>
                                        <p:tgtEl>
                                          <p:spTgt spid="31"/>
                                        </p:tgtEl>
                                        <p:attrNameLst>
                                          <p:attrName>style.rotation</p:attrName>
                                        </p:attrNameLst>
                                      </p:cBhvr>
                                      <p:tavLst>
                                        <p:tav tm="0">
                                          <p:val>
                                            <p:fltVal val="360"/>
                                          </p:val>
                                        </p:tav>
                                        <p:tav tm="100000">
                                          <p:val>
                                            <p:fltVal val="0"/>
                                          </p:val>
                                        </p:tav>
                                      </p:tavLst>
                                    </p:anim>
                                    <p:animEffect transition="in" filter="fade">
                                      <p:cBhvr>
                                        <p:cTn id="31" dur="500"/>
                                        <p:tgtEl>
                                          <p:spTgt spid="31"/>
                                        </p:tgtEl>
                                      </p:cBhvr>
                                    </p:animEffect>
                                  </p:childTnLst>
                                </p:cTn>
                              </p:par>
                              <p:par>
                                <p:cTn id="32" presetID="49" presetClass="entr" presetSubtype="0" decel="100000" fill="hold" grpId="0" nodeType="withEffect">
                                  <p:stCondLst>
                                    <p:cond delay="430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 calcmode="lin" valueType="num">
                                      <p:cBhvr>
                                        <p:cTn id="36" dur="500" fill="hold"/>
                                        <p:tgtEl>
                                          <p:spTgt spid="32"/>
                                        </p:tgtEl>
                                        <p:attrNameLst>
                                          <p:attrName>style.rotation</p:attrName>
                                        </p:attrNameLst>
                                      </p:cBhvr>
                                      <p:tavLst>
                                        <p:tav tm="0">
                                          <p:val>
                                            <p:fltVal val="360"/>
                                          </p:val>
                                        </p:tav>
                                        <p:tav tm="100000">
                                          <p:val>
                                            <p:fltVal val="0"/>
                                          </p:val>
                                        </p:tav>
                                      </p:tavLst>
                                    </p:anim>
                                    <p:animEffect transition="in" filter="fade">
                                      <p:cBhvr>
                                        <p:cTn id="37" dur="500"/>
                                        <p:tgtEl>
                                          <p:spTgt spid="32"/>
                                        </p:tgtEl>
                                      </p:cBhvr>
                                    </p:animEffect>
                                  </p:childTnLst>
                                </p:cTn>
                              </p:par>
                              <p:par>
                                <p:cTn id="38" presetID="2" presetClass="entr" presetSubtype="3" decel="10000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additive="base">
                                        <p:cTn id="40" dur="1000" fill="hold"/>
                                        <p:tgtEl>
                                          <p:spTgt spid="39"/>
                                        </p:tgtEl>
                                        <p:attrNameLst>
                                          <p:attrName>ppt_x</p:attrName>
                                        </p:attrNameLst>
                                      </p:cBhvr>
                                      <p:tavLst>
                                        <p:tav tm="0">
                                          <p:val>
                                            <p:strVal val="1+#ppt_w/2"/>
                                          </p:val>
                                        </p:tav>
                                        <p:tav tm="100000">
                                          <p:val>
                                            <p:strVal val="#ppt_x"/>
                                          </p:val>
                                        </p:tav>
                                      </p:tavLst>
                                    </p:anim>
                                    <p:anim calcmode="lin" valueType="num">
                                      <p:cBhvr additive="base">
                                        <p:cTn id="41" dur="1000" fill="hold"/>
                                        <p:tgtEl>
                                          <p:spTgt spid="39"/>
                                        </p:tgtEl>
                                        <p:attrNameLst>
                                          <p:attrName>ppt_y</p:attrName>
                                        </p:attrNameLst>
                                      </p:cBhvr>
                                      <p:tavLst>
                                        <p:tav tm="0">
                                          <p:val>
                                            <p:strVal val="0-#ppt_h/2"/>
                                          </p:val>
                                        </p:tav>
                                        <p:tav tm="100000">
                                          <p:val>
                                            <p:strVal val="#ppt_y"/>
                                          </p:val>
                                        </p:tav>
                                      </p:tavLst>
                                    </p:anim>
                                  </p:childTnLst>
                                </p:cTn>
                              </p:par>
                              <p:par>
                                <p:cTn id="42" presetID="49" presetClass="entr" presetSubtype="0" decel="100000" fill="hold" grpId="0" nodeType="withEffect">
                                  <p:stCondLst>
                                    <p:cond delay="8800"/>
                                  </p:stCondLst>
                                  <p:childTnLst>
                                    <p:set>
                                      <p:cBhvr>
                                        <p:cTn id="43" dur="1" fill="hold">
                                          <p:stCondLst>
                                            <p:cond delay="0"/>
                                          </p:stCondLst>
                                        </p:cTn>
                                        <p:tgtEl>
                                          <p:spTgt spid="4"/>
                                        </p:tgtEl>
                                        <p:attrNameLst>
                                          <p:attrName>style.visibility</p:attrName>
                                        </p:attrNameLst>
                                      </p:cBhvr>
                                      <p:to>
                                        <p:strVal val="visible"/>
                                      </p:to>
                                    </p:set>
                                    <p:anim calcmode="lin" valueType="num">
                                      <p:cBhvr>
                                        <p:cTn id="44" dur="1000" fill="hold"/>
                                        <p:tgtEl>
                                          <p:spTgt spid="4"/>
                                        </p:tgtEl>
                                        <p:attrNameLst>
                                          <p:attrName>ppt_w</p:attrName>
                                        </p:attrNameLst>
                                      </p:cBhvr>
                                      <p:tavLst>
                                        <p:tav tm="0">
                                          <p:val>
                                            <p:fltVal val="0"/>
                                          </p:val>
                                        </p:tav>
                                        <p:tav tm="100000">
                                          <p:val>
                                            <p:strVal val="#ppt_w"/>
                                          </p:val>
                                        </p:tav>
                                      </p:tavLst>
                                    </p:anim>
                                    <p:anim calcmode="lin" valueType="num">
                                      <p:cBhvr>
                                        <p:cTn id="45" dur="1000" fill="hold"/>
                                        <p:tgtEl>
                                          <p:spTgt spid="4"/>
                                        </p:tgtEl>
                                        <p:attrNameLst>
                                          <p:attrName>ppt_h</p:attrName>
                                        </p:attrNameLst>
                                      </p:cBhvr>
                                      <p:tavLst>
                                        <p:tav tm="0">
                                          <p:val>
                                            <p:fltVal val="0"/>
                                          </p:val>
                                        </p:tav>
                                        <p:tav tm="100000">
                                          <p:val>
                                            <p:strVal val="#ppt_h"/>
                                          </p:val>
                                        </p:tav>
                                      </p:tavLst>
                                    </p:anim>
                                    <p:anim calcmode="lin" valueType="num">
                                      <p:cBhvr>
                                        <p:cTn id="46" dur="1000" fill="hold"/>
                                        <p:tgtEl>
                                          <p:spTgt spid="4"/>
                                        </p:tgtEl>
                                        <p:attrNameLst>
                                          <p:attrName>style.rotation</p:attrName>
                                        </p:attrNameLst>
                                      </p:cBhvr>
                                      <p:tavLst>
                                        <p:tav tm="0">
                                          <p:val>
                                            <p:fltVal val="360"/>
                                          </p:val>
                                        </p:tav>
                                        <p:tav tm="100000">
                                          <p:val>
                                            <p:fltVal val="0"/>
                                          </p:val>
                                        </p:tav>
                                      </p:tavLst>
                                    </p:anim>
                                    <p:animEffect transition="in" filter="fade">
                                      <p:cBhvr>
                                        <p:cTn id="4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5" grpId="0" bldLvl="0" animBg="1"/>
      <p:bldP spid="30" grpId="0" bldLvl="0" animBg="1"/>
      <p:bldP spid="31" grpId="0" bldLvl="0" animBg="1"/>
      <p:bldP spid="32" grpId="0" bldLvl="0" animBg="1"/>
      <p:bldP spid="39" grpId="0" bldLvl="0" animBg="1"/>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94485" y="194310"/>
            <a:ext cx="8100695" cy="475615"/>
          </a:xfrm>
          <a:prstGeom prst="rect">
            <a:avLst/>
          </a:prstGeom>
          <a:noFill/>
        </p:spPr>
        <p:txBody>
          <a:bodyPr wrap="square" rtlCol="0">
            <a:spAutoFit/>
          </a:bodyPr>
          <a:lstStyle/>
          <a:p>
            <a:r>
              <a:rPr lang="en-US" sz="2500" b="1" dirty="0">
                <a:gradFill>
                  <a:gsLst>
                    <a:gs pos="0">
                      <a:srgbClr val="CE5AC5"/>
                    </a:gs>
                    <a:gs pos="87000">
                      <a:srgbClr val="F64E66"/>
                    </a:gs>
                  </a:gsLst>
                  <a:lin ang="0" scaled="1"/>
                </a:gradFill>
                <a:latin typeface="+mj-lt"/>
                <a:cs typeface="Arial bold" panose="020B0704020202020204" pitchFamily="34" charset="0"/>
                <a:sym typeface="+mn-lt"/>
              </a:rPr>
              <a:t>INSIGHTS FROM THE UNIVARIATE ANALYSIS</a:t>
            </a:r>
            <a:endParaRPr lang="en-US" sz="2500" b="1" dirty="0">
              <a:gradFill>
                <a:gsLst>
                  <a:gs pos="0">
                    <a:srgbClr val="CE5AC5"/>
                  </a:gs>
                  <a:gs pos="87000">
                    <a:srgbClr val="F64E66"/>
                  </a:gs>
                </a:gsLst>
                <a:lin ang="0" scaled="1"/>
              </a:gradFill>
              <a:latin typeface="+mj-lt"/>
              <a:cs typeface="Arial bold" panose="020B0704020202020204" pitchFamily="34" charset="0"/>
              <a:sym typeface="+mn-lt"/>
            </a:endParaRPr>
          </a:p>
        </p:txBody>
      </p:sp>
      <p:sp>
        <p:nvSpPr>
          <p:cNvPr id="6" name="TextBox 5"/>
          <p:cNvSpPr txBox="1"/>
          <p:nvPr/>
        </p:nvSpPr>
        <p:spPr>
          <a:xfrm>
            <a:off x="546100" y="1127760"/>
            <a:ext cx="6985000" cy="291465"/>
          </a:xfrm>
          <a:prstGeom prst="rect">
            <a:avLst/>
          </a:prstGeom>
          <a:noFill/>
        </p:spPr>
        <p:txBody>
          <a:bodyPr wrap="square" rtlCol="0">
            <a:spAutoFit/>
          </a:bodyPr>
          <a:lstStyle/>
          <a:p>
            <a:pPr algn="just">
              <a:lnSpc>
                <a:spcPct val="100000"/>
              </a:lnSpc>
            </a:pPr>
            <a:r>
              <a:rPr lang="en-US" altLang="zh-CN" sz="1300" dirty="0">
                <a:solidFill>
                  <a:schemeClr val="bg1">
                    <a:lumMod val="65000"/>
                  </a:schemeClr>
                </a:solidFill>
                <a:latin typeface="Arial" panose="020B0604020202020204" pitchFamily="34" charset="0"/>
                <a:cs typeface="Arial" panose="020B0604020202020204" pitchFamily="34" charset="0"/>
                <a:sym typeface="+mn-lt"/>
              </a:rPr>
              <a:t>1. </a:t>
            </a:r>
            <a:endParaRPr lang="en-US" altLang="zh-CN" sz="1300" dirty="0">
              <a:solidFill>
                <a:schemeClr val="bg1">
                  <a:lumMod val="65000"/>
                </a:schemeClr>
              </a:solidFill>
              <a:latin typeface="Arial" panose="020B0604020202020204" pitchFamily="34" charset="0"/>
              <a:cs typeface="Arial" panose="020B0604020202020204" pitchFamily="34" charset="0"/>
              <a:sym typeface="+mn-lt"/>
            </a:endParaRPr>
          </a:p>
        </p:txBody>
      </p:sp>
      <p:sp>
        <p:nvSpPr>
          <p:cNvPr id="25" name="Freeform 20"/>
          <p:cNvSpPr/>
          <p:nvPr/>
        </p:nvSpPr>
        <p:spPr bwMode="auto">
          <a:xfrm rot="18376696">
            <a:off x="364941" y="51535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30"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2"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39" name="Freeform: Shape 38"/>
          <p:cNvSpPr/>
          <p:nvPr/>
        </p:nvSpPr>
        <p:spPr>
          <a:xfrm rot="5400000">
            <a:off x="8046803" y="2741598"/>
            <a:ext cx="4091492" cy="4190202"/>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
        <p:nvSpPr>
          <p:cNvPr id="24" name="Text Box 23"/>
          <p:cNvSpPr txBox="1"/>
          <p:nvPr/>
        </p:nvSpPr>
        <p:spPr>
          <a:xfrm>
            <a:off x="729615" y="4190365"/>
            <a:ext cx="6618605" cy="1014730"/>
          </a:xfrm>
          <a:prstGeom prst="rect">
            <a:avLst/>
          </a:prstGeom>
          <a:noFill/>
        </p:spPr>
        <p:txBody>
          <a:bodyPr wrap="square" rtlCol="0">
            <a:spAutoFit/>
          </a:bodyPr>
          <a:p>
            <a:r>
              <a:rPr lang="en-US" sz="1500" b="1">
                <a:latin typeface="Arial" panose="020B0604020202020204" pitchFamily="34" charset="0"/>
                <a:cs typeface="Arial" panose="020B0604020202020204" pitchFamily="34" charset="0"/>
              </a:rPr>
              <a:t>Majority of the people are from non car holding backgrounds.</a:t>
            </a:r>
            <a:endParaRPr lang="en-US" sz="1500" b="1">
              <a:latin typeface="Arial" panose="020B0604020202020204" pitchFamily="34" charset="0"/>
              <a:cs typeface="Arial" panose="020B0604020202020204" pitchFamily="34" charset="0"/>
            </a:endParaRPr>
          </a:p>
          <a:p>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1. 65.98% people did not have an own car and applied for loans.</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2. 34.011% had their own car.</a:t>
            </a:r>
            <a:endParaRPr lang="en-US" sz="1500" b="1">
              <a:latin typeface="Arial" panose="020B0604020202020204" pitchFamily="34" charset="0"/>
              <a:cs typeface="Arial" panose="020B0604020202020204" pitchFamily="34" charset="0"/>
            </a:endParaRPr>
          </a:p>
        </p:txBody>
      </p:sp>
      <p:sp>
        <p:nvSpPr>
          <p:cNvPr id="4" name="Freeform 20"/>
          <p:cNvSpPr/>
          <p:nvPr/>
        </p:nvSpPr>
        <p:spPr bwMode="auto">
          <a:xfrm rot="18376696">
            <a:off x="10251846" y="47168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p>
            <a:endParaRPr lang="en-US">
              <a:cs typeface="+mn-ea"/>
              <a:sym typeface="+mn-lt"/>
            </a:endParaRPr>
          </a:p>
        </p:txBody>
      </p:sp>
      <p:pic>
        <p:nvPicPr>
          <p:cNvPr id="7" name="Picture Placeholder 6"/>
          <p:cNvPicPr>
            <a:picLocks noChangeAspect="1"/>
          </p:cNvPicPr>
          <p:nvPr>
            <p:ph type="pic" sz="quarter" idx="16"/>
          </p:nvPr>
        </p:nvPicPr>
        <p:blipFill>
          <a:blip r:embed="rId1"/>
          <a:stretch>
            <a:fillRect/>
          </a:stretch>
        </p:blipFill>
        <p:spPr>
          <a:xfrm>
            <a:off x="728980" y="1064260"/>
            <a:ext cx="3988435" cy="2696210"/>
          </a:xfrm>
          <a:prstGeom prst="rect">
            <a:avLst/>
          </a:prstGeom>
        </p:spPr>
      </p:pic>
      <p:pic>
        <p:nvPicPr>
          <p:cNvPr id="8" name="Picture 7"/>
          <p:cNvPicPr>
            <a:picLocks noChangeAspect="1"/>
          </p:cNvPicPr>
          <p:nvPr/>
        </p:nvPicPr>
        <p:blipFill>
          <a:blip r:embed="rId2"/>
          <a:stretch>
            <a:fillRect/>
          </a:stretch>
        </p:blipFill>
        <p:spPr>
          <a:xfrm>
            <a:off x="5144770" y="1290955"/>
            <a:ext cx="6080125" cy="1276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23" presetClass="entr" presetSubtype="16" fill="hold" grpId="0" nodeType="withEffect">
                                  <p:stCondLst>
                                    <p:cond delay="1500"/>
                                  </p:stCondLst>
                                  <p:iterate type="wd">
                                    <p:tmPct val="10000"/>
                                  </p:iterate>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par>
                                <p:cTn id="14" presetID="49" presetClass="entr" presetSubtype="0" decel="100000" fill="hold" grpId="0" nodeType="withEffect">
                                  <p:stCondLst>
                                    <p:cond delay="7800"/>
                                  </p:stCondLst>
                                  <p:childTnLst>
                                    <p:set>
                                      <p:cBhvr>
                                        <p:cTn id="15" dur="1" fill="hold">
                                          <p:stCondLst>
                                            <p:cond delay="0"/>
                                          </p:stCondLst>
                                        </p:cTn>
                                        <p:tgtEl>
                                          <p:spTgt spid="25"/>
                                        </p:tgtEl>
                                        <p:attrNameLst>
                                          <p:attrName>style.visibility</p:attrName>
                                        </p:attrNameLst>
                                      </p:cBhvr>
                                      <p:to>
                                        <p:strVal val="visible"/>
                                      </p:to>
                                    </p:set>
                                    <p:anim calcmode="lin" valueType="num">
                                      <p:cBhvr>
                                        <p:cTn id="16" dur="1000" fill="hold"/>
                                        <p:tgtEl>
                                          <p:spTgt spid="25"/>
                                        </p:tgtEl>
                                        <p:attrNameLst>
                                          <p:attrName>ppt_w</p:attrName>
                                        </p:attrNameLst>
                                      </p:cBhvr>
                                      <p:tavLst>
                                        <p:tav tm="0">
                                          <p:val>
                                            <p:fltVal val="0"/>
                                          </p:val>
                                        </p:tav>
                                        <p:tav tm="100000">
                                          <p:val>
                                            <p:strVal val="#ppt_w"/>
                                          </p:val>
                                        </p:tav>
                                      </p:tavLst>
                                    </p:anim>
                                    <p:anim calcmode="lin" valueType="num">
                                      <p:cBhvr>
                                        <p:cTn id="17" dur="1000" fill="hold"/>
                                        <p:tgtEl>
                                          <p:spTgt spid="25"/>
                                        </p:tgtEl>
                                        <p:attrNameLst>
                                          <p:attrName>ppt_h</p:attrName>
                                        </p:attrNameLst>
                                      </p:cBhvr>
                                      <p:tavLst>
                                        <p:tav tm="0">
                                          <p:val>
                                            <p:fltVal val="0"/>
                                          </p:val>
                                        </p:tav>
                                        <p:tav tm="100000">
                                          <p:val>
                                            <p:strVal val="#ppt_h"/>
                                          </p:val>
                                        </p:tav>
                                      </p:tavLst>
                                    </p:anim>
                                    <p:anim calcmode="lin" valueType="num">
                                      <p:cBhvr>
                                        <p:cTn id="18" dur="1000" fill="hold"/>
                                        <p:tgtEl>
                                          <p:spTgt spid="25"/>
                                        </p:tgtEl>
                                        <p:attrNameLst>
                                          <p:attrName>style.rotation</p:attrName>
                                        </p:attrNameLst>
                                      </p:cBhvr>
                                      <p:tavLst>
                                        <p:tav tm="0">
                                          <p:val>
                                            <p:fltVal val="360"/>
                                          </p:val>
                                        </p:tav>
                                        <p:tav tm="100000">
                                          <p:val>
                                            <p:fltVal val="0"/>
                                          </p:val>
                                        </p:tav>
                                      </p:tavLst>
                                    </p:anim>
                                    <p:animEffect transition="in" filter="fade">
                                      <p:cBhvr>
                                        <p:cTn id="19" dur="1000"/>
                                        <p:tgtEl>
                                          <p:spTgt spid="25"/>
                                        </p:tgtEl>
                                      </p:cBhvr>
                                    </p:animEffect>
                                  </p:childTnLst>
                                </p:cTn>
                              </p:par>
                              <p:par>
                                <p:cTn id="20" presetID="49" presetClass="entr" presetSubtype="0" decel="100000" fill="hold" grpId="0" nodeType="withEffect">
                                  <p:stCondLst>
                                    <p:cond delay="370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 calcmode="lin" valueType="num">
                                      <p:cBhvr>
                                        <p:cTn id="24" dur="500" fill="hold"/>
                                        <p:tgtEl>
                                          <p:spTgt spid="30"/>
                                        </p:tgtEl>
                                        <p:attrNameLst>
                                          <p:attrName>style.rotation</p:attrName>
                                        </p:attrNameLst>
                                      </p:cBhvr>
                                      <p:tavLst>
                                        <p:tav tm="0">
                                          <p:val>
                                            <p:fltVal val="360"/>
                                          </p:val>
                                        </p:tav>
                                        <p:tav tm="100000">
                                          <p:val>
                                            <p:fltVal val="0"/>
                                          </p:val>
                                        </p:tav>
                                      </p:tavLst>
                                    </p:anim>
                                    <p:animEffect transition="in" filter="fade">
                                      <p:cBhvr>
                                        <p:cTn id="25" dur="500"/>
                                        <p:tgtEl>
                                          <p:spTgt spid="30"/>
                                        </p:tgtEl>
                                      </p:cBhvr>
                                    </p:animEffect>
                                  </p:childTnLst>
                                </p:cTn>
                              </p:par>
                              <p:par>
                                <p:cTn id="26" presetID="49" presetClass="entr" presetSubtype="0" decel="100000" fill="hold" grpId="0" nodeType="withEffect">
                                  <p:stCondLst>
                                    <p:cond delay="400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 calcmode="lin" valueType="num">
                                      <p:cBhvr>
                                        <p:cTn id="30" dur="500" fill="hold"/>
                                        <p:tgtEl>
                                          <p:spTgt spid="31"/>
                                        </p:tgtEl>
                                        <p:attrNameLst>
                                          <p:attrName>style.rotation</p:attrName>
                                        </p:attrNameLst>
                                      </p:cBhvr>
                                      <p:tavLst>
                                        <p:tav tm="0">
                                          <p:val>
                                            <p:fltVal val="360"/>
                                          </p:val>
                                        </p:tav>
                                        <p:tav tm="100000">
                                          <p:val>
                                            <p:fltVal val="0"/>
                                          </p:val>
                                        </p:tav>
                                      </p:tavLst>
                                    </p:anim>
                                    <p:animEffect transition="in" filter="fade">
                                      <p:cBhvr>
                                        <p:cTn id="31" dur="500"/>
                                        <p:tgtEl>
                                          <p:spTgt spid="31"/>
                                        </p:tgtEl>
                                      </p:cBhvr>
                                    </p:animEffect>
                                  </p:childTnLst>
                                </p:cTn>
                              </p:par>
                              <p:par>
                                <p:cTn id="32" presetID="49" presetClass="entr" presetSubtype="0" decel="100000" fill="hold" grpId="0" nodeType="withEffect">
                                  <p:stCondLst>
                                    <p:cond delay="430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 calcmode="lin" valueType="num">
                                      <p:cBhvr>
                                        <p:cTn id="36" dur="500" fill="hold"/>
                                        <p:tgtEl>
                                          <p:spTgt spid="32"/>
                                        </p:tgtEl>
                                        <p:attrNameLst>
                                          <p:attrName>style.rotation</p:attrName>
                                        </p:attrNameLst>
                                      </p:cBhvr>
                                      <p:tavLst>
                                        <p:tav tm="0">
                                          <p:val>
                                            <p:fltVal val="360"/>
                                          </p:val>
                                        </p:tav>
                                        <p:tav tm="100000">
                                          <p:val>
                                            <p:fltVal val="0"/>
                                          </p:val>
                                        </p:tav>
                                      </p:tavLst>
                                    </p:anim>
                                    <p:animEffect transition="in" filter="fade">
                                      <p:cBhvr>
                                        <p:cTn id="37" dur="500"/>
                                        <p:tgtEl>
                                          <p:spTgt spid="32"/>
                                        </p:tgtEl>
                                      </p:cBhvr>
                                    </p:animEffect>
                                  </p:childTnLst>
                                </p:cTn>
                              </p:par>
                              <p:par>
                                <p:cTn id="38" presetID="2" presetClass="entr" presetSubtype="3" decel="10000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additive="base">
                                        <p:cTn id="40" dur="1000" fill="hold"/>
                                        <p:tgtEl>
                                          <p:spTgt spid="39"/>
                                        </p:tgtEl>
                                        <p:attrNameLst>
                                          <p:attrName>ppt_x</p:attrName>
                                        </p:attrNameLst>
                                      </p:cBhvr>
                                      <p:tavLst>
                                        <p:tav tm="0">
                                          <p:val>
                                            <p:strVal val="1+#ppt_w/2"/>
                                          </p:val>
                                        </p:tav>
                                        <p:tav tm="100000">
                                          <p:val>
                                            <p:strVal val="#ppt_x"/>
                                          </p:val>
                                        </p:tav>
                                      </p:tavLst>
                                    </p:anim>
                                    <p:anim calcmode="lin" valueType="num">
                                      <p:cBhvr additive="base">
                                        <p:cTn id="41" dur="1000" fill="hold"/>
                                        <p:tgtEl>
                                          <p:spTgt spid="39"/>
                                        </p:tgtEl>
                                        <p:attrNameLst>
                                          <p:attrName>ppt_y</p:attrName>
                                        </p:attrNameLst>
                                      </p:cBhvr>
                                      <p:tavLst>
                                        <p:tav tm="0">
                                          <p:val>
                                            <p:strVal val="0-#ppt_h/2"/>
                                          </p:val>
                                        </p:tav>
                                        <p:tav tm="100000">
                                          <p:val>
                                            <p:strVal val="#ppt_y"/>
                                          </p:val>
                                        </p:tav>
                                      </p:tavLst>
                                    </p:anim>
                                  </p:childTnLst>
                                </p:cTn>
                              </p:par>
                              <p:par>
                                <p:cTn id="42" presetID="49" presetClass="entr" presetSubtype="0" decel="100000" fill="hold" grpId="0" nodeType="withEffect">
                                  <p:stCondLst>
                                    <p:cond delay="8800"/>
                                  </p:stCondLst>
                                  <p:childTnLst>
                                    <p:set>
                                      <p:cBhvr>
                                        <p:cTn id="43" dur="1" fill="hold">
                                          <p:stCondLst>
                                            <p:cond delay="0"/>
                                          </p:stCondLst>
                                        </p:cTn>
                                        <p:tgtEl>
                                          <p:spTgt spid="4"/>
                                        </p:tgtEl>
                                        <p:attrNameLst>
                                          <p:attrName>style.visibility</p:attrName>
                                        </p:attrNameLst>
                                      </p:cBhvr>
                                      <p:to>
                                        <p:strVal val="visible"/>
                                      </p:to>
                                    </p:set>
                                    <p:anim calcmode="lin" valueType="num">
                                      <p:cBhvr>
                                        <p:cTn id="44" dur="1000" fill="hold"/>
                                        <p:tgtEl>
                                          <p:spTgt spid="4"/>
                                        </p:tgtEl>
                                        <p:attrNameLst>
                                          <p:attrName>ppt_w</p:attrName>
                                        </p:attrNameLst>
                                      </p:cBhvr>
                                      <p:tavLst>
                                        <p:tav tm="0">
                                          <p:val>
                                            <p:fltVal val="0"/>
                                          </p:val>
                                        </p:tav>
                                        <p:tav tm="100000">
                                          <p:val>
                                            <p:strVal val="#ppt_w"/>
                                          </p:val>
                                        </p:tav>
                                      </p:tavLst>
                                    </p:anim>
                                    <p:anim calcmode="lin" valueType="num">
                                      <p:cBhvr>
                                        <p:cTn id="45" dur="1000" fill="hold"/>
                                        <p:tgtEl>
                                          <p:spTgt spid="4"/>
                                        </p:tgtEl>
                                        <p:attrNameLst>
                                          <p:attrName>ppt_h</p:attrName>
                                        </p:attrNameLst>
                                      </p:cBhvr>
                                      <p:tavLst>
                                        <p:tav tm="0">
                                          <p:val>
                                            <p:fltVal val="0"/>
                                          </p:val>
                                        </p:tav>
                                        <p:tav tm="100000">
                                          <p:val>
                                            <p:strVal val="#ppt_h"/>
                                          </p:val>
                                        </p:tav>
                                      </p:tavLst>
                                    </p:anim>
                                    <p:anim calcmode="lin" valueType="num">
                                      <p:cBhvr>
                                        <p:cTn id="46" dur="1000" fill="hold"/>
                                        <p:tgtEl>
                                          <p:spTgt spid="4"/>
                                        </p:tgtEl>
                                        <p:attrNameLst>
                                          <p:attrName>style.rotation</p:attrName>
                                        </p:attrNameLst>
                                      </p:cBhvr>
                                      <p:tavLst>
                                        <p:tav tm="0">
                                          <p:val>
                                            <p:fltVal val="360"/>
                                          </p:val>
                                        </p:tav>
                                        <p:tav tm="100000">
                                          <p:val>
                                            <p:fltVal val="0"/>
                                          </p:val>
                                        </p:tav>
                                      </p:tavLst>
                                    </p:anim>
                                    <p:animEffect transition="in" filter="fade">
                                      <p:cBhvr>
                                        <p:cTn id="4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5" grpId="0" bldLvl="0" animBg="1"/>
      <p:bldP spid="30" grpId="0" bldLvl="0" animBg="1"/>
      <p:bldP spid="31" grpId="0" bldLvl="0" animBg="1"/>
      <p:bldP spid="32" grpId="0" bldLvl="0" animBg="1"/>
      <p:bldP spid="39" grpId="0" bldLvl="0" animBg="1"/>
      <p:bldP spid="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0035" y="194310"/>
            <a:ext cx="8298815" cy="475615"/>
          </a:xfrm>
          <a:prstGeom prst="rect">
            <a:avLst/>
          </a:prstGeom>
          <a:noFill/>
        </p:spPr>
        <p:txBody>
          <a:bodyPr wrap="square" rtlCol="0">
            <a:spAutoFit/>
          </a:bodyPr>
          <a:lstStyle/>
          <a:p>
            <a:r>
              <a:rPr lang="en-US" sz="2500" b="1" dirty="0">
                <a:gradFill>
                  <a:gsLst>
                    <a:gs pos="0">
                      <a:srgbClr val="CE5AC5"/>
                    </a:gs>
                    <a:gs pos="87000">
                      <a:srgbClr val="F64E66"/>
                    </a:gs>
                  </a:gsLst>
                  <a:lin ang="0" scaled="1"/>
                </a:gradFill>
                <a:latin typeface="+mj-lt"/>
                <a:cs typeface="Arial bold" panose="020B0704020202020204" pitchFamily="34" charset="0"/>
                <a:sym typeface="+mn-lt"/>
              </a:rPr>
              <a:t>INSIGHTS FROM THE UNIVARIATE ANALYSIS</a:t>
            </a:r>
            <a:endParaRPr lang="en-US" sz="2500" b="1" dirty="0">
              <a:gradFill>
                <a:gsLst>
                  <a:gs pos="0">
                    <a:srgbClr val="CE5AC5"/>
                  </a:gs>
                  <a:gs pos="87000">
                    <a:srgbClr val="F64E66"/>
                  </a:gs>
                </a:gsLst>
                <a:lin ang="0" scaled="1"/>
              </a:gradFill>
              <a:latin typeface="+mj-lt"/>
              <a:cs typeface="Arial bold" panose="020B0704020202020204" pitchFamily="34" charset="0"/>
              <a:sym typeface="+mn-lt"/>
            </a:endParaRPr>
          </a:p>
        </p:txBody>
      </p:sp>
      <p:sp>
        <p:nvSpPr>
          <p:cNvPr id="25" name="Freeform 20"/>
          <p:cNvSpPr/>
          <p:nvPr/>
        </p:nvSpPr>
        <p:spPr bwMode="auto">
          <a:xfrm rot="18376696">
            <a:off x="364941" y="51535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30"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2"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39" name="Freeform: Shape 38"/>
          <p:cNvSpPr/>
          <p:nvPr/>
        </p:nvSpPr>
        <p:spPr>
          <a:xfrm rot="5400000">
            <a:off x="9589135" y="4283710"/>
            <a:ext cx="2567940" cy="2630170"/>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
        <p:nvSpPr>
          <p:cNvPr id="24" name="Text Box 23"/>
          <p:cNvSpPr txBox="1"/>
          <p:nvPr/>
        </p:nvSpPr>
        <p:spPr>
          <a:xfrm>
            <a:off x="296545" y="4190365"/>
            <a:ext cx="4857115" cy="1014730"/>
          </a:xfrm>
          <a:prstGeom prst="rect">
            <a:avLst/>
          </a:prstGeom>
          <a:noFill/>
        </p:spPr>
        <p:txBody>
          <a:bodyPr wrap="square" rtlCol="0">
            <a:spAutoFit/>
          </a:bodyPr>
          <a:p>
            <a:r>
              <a:rPr lang="en-US" sz="1500" b="1">
                <a:latin typeface="Arial" panose="020B0604020202020204" pitchFamily="34" charset="0"/>
                <a:cs typeface="Arial" panose="020B0604020202020204" pitchFamily="34" charset="0"/>
              </a:rPr>
              <a:t>This graph shows us that people of the age 50-60 </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had taken the most number of loans with the </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age group 30-40 on the 2nd position followed by </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age group 40-50 on 3rd.</a:t>
            </a:r>
            <a:endParaRPr lang="en-US" sz="1500" b="1">
              <a:latin typeface="Arial" panose="020B0604020202020204" pitchFamily="34" charset="0"/>
              <a:cs typeface="Arial" panose="020B0604020202020204" pitchFamily="34" charset="0"/>
            </a:endParaRPr>
          </a:p>
        </p:txBody>
      </p:sp>
      <p:sp>
        <p:nvSpPr>
          <p:cNvPr id="4" name="Freeform 20"/>
          <p:cNvSpPr/>
          <p:nvPr/>
        </p:nvSpPr>
        <p:spPr bwMode="auto">
          <a:xfrm rot="18376696">
            <a:off x="10251846" y="47168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p>
            <a:endParaRPr lang="en-US">
              <a:cs typeface="+mn-ea"/>
              <a:sym typeface="+mn-lt"/>
            </a:endParaRPr>
          </a:p>
        </p:txBody>
      </p:sp>
      <p:pic>
        <p:nvPicPr>
          <p:cNvPr id="14" name="Picture Placeholder 13"/>
          <p:cNvPicPr>
            <a:picLocks noChangeAspect="1"/>
          </p:cNvPicPr>
          <p:nvPr>
            <p:ph type="pic" sz="quarter" idx="16"/>
          </p:nvPr>
        </p:nvPicPr>
        <p:blipFill>
          <a:blip r:embed="rId1"/>
          <a:stretch>
            <a:fillRect/>
          </a:stretch>
        </p:blipFill>
        <p:spPr>
          <a:xfrm>
            <a:off x="492125" y="1233170"/>
            <a:ext cx="4661535" cy="2553970"/>
          </a:xfrm>
          <a:prstGeom prst="rect">
            <a:avLst/>
          </a:prstGeom>
        </p:spPr>
      </p:pic>
      <p:pic>
        <p:nvPicPr>
          <p:cNvPr id="15" name="Picture 14"/>
          <p:cNvPicPr>
            <a:picLocks noChangeAspect="1"/>
          </p:cNvPicPr>
          <p:nvPr/>
        </p:nvPicPr>
        <p:blipFill>
          <a:blip r:embed="rId2"/>
          <a:stretch>
            <a:fillRect/>
          </a:stretch>
        </p:blipFill>
        <p:spPr>
          <a:xfrm>
            <a:off x="6553200" y="1205230"/>
            <a:ext cx="4391660" cy="2560320"/>
          </a:xfrm>
          <a:prstGeom prst="rect">
            <a:avLst/>
          </a:prstGeom>
        </p:spPr>
      </p:pic>
      <p:sp>
        <p:nvSpPr>
          <p:cNvPr id="17" name="Text Box 16"/>
          <p:cNvSpPr txBox="1"/>
          <p:nvPr/>
        </p:nvSpPr>
        <p:spPr>
          <a:xfrm>
            <a:off x="6320155" y="4028440"/>
            <a:ext cx="4857115" cy="1245235"/>
          </a:xfrm>
          <a:prstGeom prst="rect">
            <a:avLst/>
          </a:prstGeom>
          <a:noFill/>
        </p:spPr>
        <p:txBody>
          <a:bodyPr wrap="square" rtlCol="0">
            <a:spAutoFit/>
          </a:bodyPr>
          <a:p>
            <a:r>
              <a:rPr lang="en-US" sz="1500" b="1">
                <a:latin typeface="Arial" panose="020B0604020202020204" pitchFamily="34" charset="0"/>
                <a:cs typeface="Arial" panose="020B0604020202020204" pitchFamily="34" charset="0"/>
              </a:rPr>
              <a:t>From the graph, we see that majority of people do not have children and upto 60000 people have</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one child whereas less than 50000 have 2 </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children and very few have more than 2 </a:t>
            </a:r>
            <a:endParaRPr lang="en-US" sz="1500" b="1">
              <a:latin typeface="Arial" panose="020B0604020202020204" pitchFamily="34" charset="0"/>
              <a:cs typeface="Arial" panose="020B0604020202020204" pitchFamily="34" charset="0"/>
            </a:endParaRPr>
          </a:p>
          <a:p>
            <a:r>
              <a:rPr lang="en-US" sz="1500" b="1">
                <a:latin typeface="Arial" panose="020B0604020202020204" pitchFamily="34" charset="0"/>
                <a:cs typeface="Arial" panose="020B0604020202020204" pitchFamily="34" charset="0"/>
              </a:rPr>
              <a:t>children.</a:t>
            </a:r>
            <a:endParaRPr lang="en-US" sz="1500" b="1">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49" presetClass="entr" presetSubtype="0" decel="100000" fill="hold" grpId="0" nodeType="withEffect">
                                  <p:stCondLst>
                                    <p:cond delay="7800"/>
                                  </p:stCondLst>
                                  <p:childTnLst>
                                    <p:set>
                                      <p:cBhvr>
                                        <p:cTn id="11" dur="1" fill="hold">
                                          <p:stCondLst>
                                            <p:cond delay="0"/>
                                          </p:stCondLst>
                                        </p:cTn>
                                        <p:tgtEl>
                                          <p:spTgt spid="25"/>
                                        </p:tgtEl>
                                        <p:attrNameLst>
                                          <p:attrName>style.visibility</p:attrName>
                                        </p:attrNameLst>
                                      </p:cBhvr>
                                      <p:to>
                                        <p:strVal val="visible"/>
                                      </p:to>
                                    </p:set>
                                    <p:anim calcmode="lin" valueType="num">
                                      <p:cBhvr>
                                        <p:cTn id="12" dur="1000" fill="hold"/>
                                        <p:tgtEl>
                                          <p:spTgt spid="25"/>
                                        </p:tgtEl>
                                        <p:attrNameLst>
                                          <p:attrName>ppt_w</p:attrName>
                                        </p:attrNameLst>
                                      </p:cBhvr>
                                      <p:tavLst>
                                        <p:tav tm="0">
                                          <p:val>
                                            <p:fltVal val="0"/>
                                          </p:val>
                                        </p:tav>
                                        <p:tav tm="100000">
                                          <p:val>
                                            <p:strVal val="#ppt_w"/>
                                          </p:val>
                                        </p:tav>
                                      </p:tavLst>
                                    </p:anim>
                                    <p:anim calcmode="lin" valueType="num">
                                      <p:cBhvr>
                                        <p:cTn id="13" dur="1000" fill="hold"/>
                                        <p:tgtEl>
                                          <p:spTgt spid="25"/>
                                        </p:tgtEl>
                                        <p:attrNameLst>
                                          <p:attrName>ppt_h</p:attrName>
                                        </p:attrNameLst>
                                      </p:cBhvr>
                                      <p:tavLst>
                                        <p:tav tm="0">
                                          <p:val>
                                            <p:fltVal val="0"/>
                                          </p:val>
                                        </p:tav>
                                        <p:tav tm="100000">
                                          <p:val>
                                            <p:strVal val="#ppt_h"/>
                                          </p:val>
                                        </p:tav>
                                      </p:tavLst>
                                    </p:anim>
                                    <p:anim calcmode="lin" valueType="num">
                                      <p:cBhvr>
                                        <p:cTn id="14" dur="1000" fill="hold"/>
                                        <p:tgtEl>
                                          <p:spTgt spid="25"/>
                                        </p:tgtEl>
                                        <p:attrNameLst>
                                          <p:attrName>style.rotation</p:attrName>
                                        </p:attrNameLst>
                                      </p:cBhvr>
                                      <p:tavLst>
                                        <p:tav tm="0">
                                          <p:val>
                                            <p:fltVal val="360"/>
                                          </p:val>
                                        </p:tav>
                                        <p:tav tm="100000">
                                          <p:val>
                                            <p:fltVal val="0"/>
                                          </p:val>
                                        </p:tav>
                                      </p:tavLst>
                                    </p:anim>
                                    <p:animEffect transition="in" filter="fade">
                                      <p:cBhvr>
                                        <p:cTn id="15" dur="1000"/>
                                        <p:tgtEl>
                                          <p:spTgt spid="25"/>
                                        </p:tgtEl>
                                      </p:cBhvr>
                                    </p:animEffect>
                                  </p:childTnLst>
                                </p:cTn>
                              </p:par>
                              <p:par>
                                <p:cTn id="16" presetID="49" presetClass="entr" presetSubtype="0" decel="100000" fill="hold" grpId="0" nodeType="withEffect">
                                  <p:stCondLst>
                                    <p:cond delay="370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 calcmode="lin" valueType="num">
                                      <p:cBhvr>
                                        <p:cTn id="20" dur="500" fill="hold"/>
                                        <p:tgtEl>
                                          <p:spTgt spid="30"/>
                                        </p:tgtEl>
                                        <p:attrNameLst>
                                          <p:attrName>style.rotation</p:attrName>
                                        </p:attrNameLst>
                                      </p:cBhvr>
                                      <p:tavLst>
                                        <p:tav tm="0">
                                          <p:val>
                                            <p:fltVal val="360"/>
                                          </p:val>
                                        </p:tav>
                                        <p:tav tm="100000">
                                          <p:val>
                                            <p:fltVal val="0"/>
                                          </p:val>
                                        </p:tav>
                                      </p:tavLst>
                                    </p:anim>
                                    <p:animEffect transition="in" filter="fade">
                                      <p:cBhvr>
                                        <p:cTn id="21" dur="500"/>
                                        <p:tgtEl>
                                          <p:spTgt spid="30"/>
                                        </p:tgtEl>
                                      </p:cBhvr>
                                    </p:animEffect>
                                  </p:childTnLst>
                                </p:cTn>
                              </p:par>
                              <p:par>
                                <p:cTn id="22" presetID="49" presetClass="entr" presetSubtype="0" decel="100000" fill="hold" grpId="0" nodeType="withEffect">
                                  <p:stCondLst>
                                    <p:cond delay="400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 calcmode="lin" valueType="num">
                                      <p:cBhvr>
                                        <p:cTn id="26" dur="500" fill="hold"/>
                                        <p:tgtEl>
                                          <p:spTgt spid="31"/>
                                        </p:tgtEl>
                                        <p:attrNameLst>
                                          <p:attrName>style.rotation</p:attrName>
                                        </p:attrNameLst>
                                      </p:cBhvr>
                                      <p:tavLst>
                                        <p:tav tm="0">
                                          <p:val>
                                            <p:fltVal val="360"/>
                                          </p:val>
                                        </p:tav>
                                        <p:tav tm="100000">
                                          <p:val>
                                            <p:fltVal val="0"/>
                                          </p:val>
                                        </p:tav>
                                      </p:tavLst>
                                    </p:anim>
                                    <p:animEffect transition="in" filter="fade">
                                      <p:cBhvr>
                                        <p:cTn id="27" dur="500"/>
                                        <p:tgtEl>
                                          <p:spTgt spid="31"/>
                                        </p:tgtEl>
                                      </p:cBhvr>
                                    </p:animEffect>
                                  </p:childTnLst>
                                </p:cTn>
                              </p:par>
                              <p:par>
                                <p:cTn id="28" presetID="49" presetClass="entr" presetSubtype="0" decel="100000" fill="hold" grpId="0" nodeType="withEffect">
                                  <p:stCondLst>
                                    <p:cond delay="430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 calcmode="lin" valueType="num">
                                      <p:cBhvr>
                                        <p:cTn id="32" dur="500" fill="hold"/>
                                        <p:tgtEl>
                                          <p:spTgt spid="32"/>
                                        </p:tgtEl>
                                        <p:attrNameLst>
                                          <p:attrName>style.rotation</p:attrName>
                                        </p:attrNameLst>
                                      </p:cBhvr>
                                      <p:tavLst>
                                        <p:tav tm="0">
                                          <p:val>
                                            <p:fltVal val="360"/>
                                          </p:val>
                                        </p:tav>
                                        <p:tav tm="100000">
                                          <p:val>
                                            <p:fltVal val="0"/>
                                          </p:val>
                                        </p:tav>
                                      </p:tavLst>
                                    </p:anim>
                                    <p:animEffect transition="in" filter="fade">
                                      <p:cBhvr>
                                        <p:cTn id="33" dur="500"/>
                                        <p:tgtEl>
                                          <p:spTgt spid="32"/>
                                        </p:tgtEl>
                                      </p:cBhvr>
                                    </p:animEffect>
                                  </p:childTnLst>
                                </p:cTn>
                              </p:par>
                              <p:par>
                                <p:cTn id="34" presetID="2" presetClass="entr" presetSubtype="3" decel="10000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additive="base">
                                        <p:cTn id="36" dur="1000" fill="hold"/>
                                        <p:tgtEl>
                                          <p:spTgt spid="39"/>
                                        </p:tgtEl>
                                        <p:attrNameLst>
                                          <p:attrName>ppt_x</p:attrName>
                                        </p:attrNameLst>
                                      </p:cBhvr>
                                      <p:tavLst>
                                        <p:tav tm="0">
                                          <p:val>
                                            <p:strVal val="1+#ppt_w/2"/>
                                          </p:val>
                                        </p:tav>
                                        <p:tav tm="100000">
                                          <p:val>
                                            <p:strVal val="#ppt_x"/>
                                          </p:val>
                                        </p:tav>
                                      </p:tavLst>
                                    </p:anim>
                                    <p:anim calcmode="lin" valueType="num">
                                      <p:cBhvr additive="base">
                                        <p:cTn id="37" dur="1000" fill="hold"/>
                                        <p:tgtEl>
                                          <p:spTgt spid="39"/>
                                        </p:tgtEl>
                                        <p:attrNameLst>
                                          <p:attrName>ppt_y</p:attrName>
                                        </p:attrNameLst>
                                      </p:cBhvr>
                                      <p:tavLst>
                                        <p:tav tm="0">
                                          <p:val>
                                            <p:strVal val="0-#ppt_h/2"/>
                                          </p:val>
                                        </p:tav>
                                        <p:tav tm="100000">
                                          <p:val>
                                            <p:strVal val="#ppt_y"/>
                                          </p:val>
                                        </p:tav>
                                      </p:tavLst>
                                    </p:anim>
                                  </p:childTnLst>
                                </p:cTn>
                              </p:par>
                              <p:par>
                                <p:cTn id="38" presetID="49" presetClass="entr" presetSubtype="0" decel="100000" fill="hold" grpId="0" nodeType="withEffect">
                                  <p:stCondLst>
                                    <p:cond delay="8800"/>
                                  </p:stCondLst>
                                  <p:childTnLst>
                                    <p:set>
                                      <p:cBhvr>
                                        <p:cTn id="39" dur="1" fill="hold">
                                          <p:stCondLst>
                                            <p:cond delay="0"/>
                                          </p:stCondLst>
                                        </p:cTn>
                                        <p:tgtEl>
                                          <p:spTgt spid="4"/>
                                        </p:tgtEl>
                                        <p:attrNameLst>
                                          <p:attrName>style.visibility</p:attrName>
                                        </p:attrNameLst>
                                      </p:cBhvr>
                                      <p:to>
                                        <p:strVal val="visible"/>
                                      </p:to>
                                    </p:set>
                                    <p:anim calcmode="lin" valueType="num">
                                      <p:cBhvr>
                                        <p:cTn id="40" dur="1000" fill="hold"/>
                                        <p:tgtEl>
                                          <p:spTgt spid="4"/>
                                        </p:tgtEl>
                                        <p:attrNameLst>
                                          <p:attrName>ppt_w</p:attrName>
                                        </p:attrNameLst>
                                      </p:cBhvr>
                                      <p:tavLst>
                                        <p:tav tm="0">
                                          <p:val>
                                            <p:fltVal val="0"/>
                                          </p:val>
                                        </p:tav>
                                        <p:tav tm="100000">
                                          <p:val>
                                            <p:strVal val="#ppt_w"/>
                                          </p:val>
                                        </p:tav>
                                      </p:tavLst>
                                    </p:anim>
                                    <p:anim calcmode="lin" valueType="num">
                                      <p:cBhvr>
                                        <p:cTn id="41" dur="1000" fill="hold"/>
                                        <p:tgtEl>
                                          <p:spTgt spid="4"/>
                                        </p:tgtEl>
                                        <p:attrNameLst>
                                          <p:attrName>ppt_h</p:attrName>
                                        </p:attrNameLst>
                                      </p:cBhvr>
                                      <p:tavLst>
                                        <p:tav tm="0">
                                          <p:val>
                                            <p:fltVal val="0"/>
                                          </p:val>
                                        </p:tav>
                                        <p:tav tm="100000">
                                          <p:val>
                                            <p:strVal val="#ppt_h"/>
                                          </p:val>
                                        </p:tav>
                                      </p:tavLst>
                                    </p:anim>
                                    <p:anim calcmode="lin" valueType="num">
                                      <p:cBhvr>
                                        <p:cTn id="42" dur="1000" fill="hold"/>
                                        <p:tgtEl>
                                          <p:spTgt spid="4"/>
                                        </p:tgtEl>
                                        <p:attrNameLst>
                                          <p:attrName>style.rotation</p:attrName>
                                        </p:attrNameLst>
                                      </p:cBhvr>
                                      <p:tavLst>
                                        <p:tav tm="0">
                                          <p:val>
                                            <p:fltVal val="360"/>
                                          </p:val>
                                        </p:tav>
                                        <p:tav tm="100000">
                                          <p:val>
                                            <p:fltVal val="0"/>
                                          </p:val>
                                        </p:tav>
                                      </p:tavLst>
                                    </p:anim>
                                    <p:animEffect transition="in" filter="fade">
                                      <p:cBhvr>
                                        <p:cTn id="4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bldLvl="0" animBg="1"/>
      <p:bldP spid="30" grpId="0" bldLvl="0" animBg="1"/>
      <p:bldP spid="31" grpId="0" bldLvl="0" animBg="1"/>
      <p:bldP spid="32" grpId="0" bldLvl="0" animBg="1"/>
      <p:bldP spid="39" grpId="0" bldLvl="0" animBg="1"/>
      <p:bldP spid="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0035" y="194310"/>
            <a:ext cx="8298815" cy="475615"/>
          </a:xfrm>
          <a:prstGeom prst="rect">
            <a:avLst/>
          </a:prstGeom>
          <a:noFill/>
        </p:spPr>
        <p:txBody>
          <a:bodyPr wrap="square" rtlCol="0">
            <a:spAutoFit/>
          </a:bodyPr>
          <a:lstStyle/>
          <a:p>
            <a:r>
              <a:rPr lang="en-US" sz="2500" b="1" dirty="0">
                <a:gradFill>
                  <a:gsLst>
                    <a:gs pos="0">
                      <a:srgbClr val="CE5AC5"/>
                    </a:gs>
                    <a:gs pos="87000">
                      <a:srgbClr val="F64E66"/>
                    </a:gs>
                  </a:gsLst>
                  <a:lin ang="0" scaled="1"/>
                </a:gradFill>
                <a:latin typeface="+mj-lt"/>
                <a:cs typeface="Arial bold" panose="020B0704020202020204" pitchFamily="34" charset="0"/>
                <a:sym typeface="+mn-lt"/>
              </a:rPr>
              <a:t>INSIGHTS FROM THE UNIVARIATE ANALYSIS</a:t>
            </a:r>
            <a:endParaRPr lang="en-US" sz="2500" b="1" dirty="0">
              <a:gradFill>
                <a:gsLst>
                  <a:gs pos="0">
                    <a:srgbClr val="CE5AC5"/>
                  </a:gs>
                  <a:gs pos="87000">
                    <a:srgbClr val="F64E66"/>
                  </a:gs>
                </a:gsLst>
                <a:lin ang="0" scaled="1"/>
              </a:gradFill>
              <a:latin typeface="+mj-lt"/>
              <a:cs typeface="Arial bold" panose="020B0704020202020204" pitchFamily="34" charset="0"/>
              <a:sym typeface="+mn-lt"/>
            </a:endParaRPr>
          </a:p>
        </p:txBody>
      </p:sp>
      <p:sp>
        <p:nvSpPr>
          <p:cNvPr id="25" name="Freeform 20"/>
          <p:cNvSpPr/>
          <p:nvPr/>
        </p:nvSpPr>
        <p:spPr bwMode="auto">
          <a:xfrm rot="18376696">
            <a:off x="364941" y="515350"/>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lstStyle/>
          <a:p>
            <a:endParaRPr lang="en-US">
              <a:cs typeface="+mn-ea"/>
              <a:sym typeface="+mn-lt"/>
            </a:endParaRPr>
          </a:p>
        </p:txBody>
      </p:sp>
      <p:sp>
        <p:nvSpPr>
          <p:cNvPr id="30" name="Freeform 20"/>
          <p:cNvSpPr/>
          <p:nvPr/>
        </p:nvSpPr>
        <p:spPr bwMode="auto">
          <a:xfrm rot="5400000">
            <a:off x="561140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1" name="Freeform 20"/>
          <p:cNvSpPr/>
          <p:nvPr/>
        </p:nvSpPr>
        <p:spPr bwMode="auto">
          <a:xfrm rot="5400000">
            <a:off x="5977128"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noFill/>
          <a:ln>
            <a:gradFill>
              <a:gsLst>
                <a:gs pos="0">
                  <a:srgbClr val="F64E66"/>
                </a:gs>
                <a:gs pos="100000">
                  <a:srgbClr val="CE5AC5"/>
                </a:gs>
              </a:gsLst>
              <a:lin ang="5400000" scaled="1"/>
            </a:gradFill>
          </a:ln>
          <a:effectLst/>
        </p:spPr>
        <p:txBody>
          <a:bodyPr vert="horz" wrap="square" lIns="91440" tIns="45720" rIns="91440" bIns="45720" numCol="1" anchor="t" anchorCtr="0" compatLnSpc="1"/>
          <a:lstStyle/>
          <a:p>
            <a:endParaRPr lang="en-US">
              <a:cs typeface="+mn-ea"/>
              <a:sym typeface="+mn-lt"/>
            </a:endParaRPr>
          </a:p>
        </p:txBody>
      </p:sp>
      <p:sp>
        <p:nvSpPr>
          <p:cNvPr id="32" name="Freeform 20"/>
          <p:cNvSpPr/>
          <p:nvPr/>
        </p:nvSpPr>
        <p:spPr bwMode="auto">
          <a:xfrm rot="5400000">
            <a:off x="6342853" y="6152009"/>
            <a:ext cx="237744" cy="182951"/>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gradFill flip="none" rotWithShape="1">
            <a:gsLst>
              <a:gs pos="0">
                <a:srgbClr val="CE5AC5"/>
              </a:gs>
              <a:gs pos="100000">
                <a:srgbClr val="F64E66"/>
              </a:gs>
            </a:gsLst>
            <a:lin ang="2700000" scaled="1"/>
            <a:tileRect/>
          </a:gradFill>
          <a:ln>
            <a:noFill/>
          </a:ln>
          <a:effectLst/>
        </p:spPr>
        <p:txBody>
          <a:bodyPr vert="horz" wrap="square" lIns="91440" tIns="45720" rIns="91440" bIns="45720" numCol="1" anchor="t" anchorCtr="0" compatLnSpc="1"/>
          <a:lstStyle/>
          <a:p>
            <a:endParaRPr lang="en-US">
              <a:cs typeface="+mn-ea"/>
              <a:sym typeface="+mn-lt"/>
            </a:endParaRPr>
          </a:p>
        </p:txBody>
      </p:sp>
      <p:sp>
        <p:nvSpPr>
          <p:cNvPr id="39" name="Freeform: Shape 38"/>
          <p:cNvSpPr/>
          <p:nvPr/>
        </p:nvSpPr>
        <p:spPr>
          <a:xfrm rot="5400000">
            <a:off x="9589135" y="4283710"/>
            <a:ext cx="2567940" cy="2630170"/>
          </a:xfrm>
          <a:custGeom>
            <a:avLst/>
            <a:gdLst>
              <a:gd name="connsiteX0" fmla="*/ 108874 w 4091492"/>
              <a:gd name="connsiteY0" fmla="*/ 0 h 4190202"/>
              <a:gd name="connsiteX1" fmla="*/ 4091492 w 4091492"/>
              <a:gd name="connsiteY1" fmla="*/ 0 h 4190202"/>
              <a:gd name="connsiteX2" fmla="*/ 4091492 w 4091492"/>
              <a:gd name="connsiteY2" fmla="*/ 4104929 h 4190202"/>
              <a:gd name="connsiteX3" fmla="*/ 4016207 w 4091492"/>
              <a:gd name="connsiteY3" fmla="*/ 4122302 h 4190202"/>
              <a:gd name="connsiteX4" fmla="*/ 3342564 w 4091492"/>
              <a:gd name="connsiteY4" fmla="*/ 4190202 h 4190202"/>
              <a:gd name="connsiteX5" fmla="*/ 0 w 4091492"/>
              <a:gd name="connsiteY5" fmla="*/ 848070 h 4190202"/>
              <a:gd name="connsiteX6" fmla="*/ 105233 w 4091492"/>
              <a:gd name="connsiteY6" fmla="*/ 12819 h 4190202"/>
              <a:gd name="connsiteX7" fmla="*/ 108874 w 4091492"/>
              <a:gd name="connsiteY7" fmla="*/ 0 h 419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1492" h="4190202">
                <a:moveTo>
                  <a:pt x="108874" y="0"/>
                </a:moveTo>
                <a:lnTo>
                  <a:pt x="4091492" y="0"/>
                </a:lnTo>
                <a:lnTo>
                  <a:pt x="4091492" y="4104929"/>
                </a:lnTo>
                <a:lnTo>
                  <a:pt x="4016207" y="4122302"/>
                </a:lnTo>
                <a:cubicBezTo>
                  <a:pt x="3798614" y="4166822"/>
                  <a:pt x="3573320" y="4190202"/>
                  <a:pt x="3342564" y="4190202"/>
                </a:cubicBezTo>
                <a:cubicBezTo>
                  <a:pt x="1496517" y="4190202"/>
                  <a:pt x="0" y="2693879"/>
                  <a:pt x="0" y="848070"/>
                </a:cubicBezTo>
                <a:cubicBezTo>
                  <a:pt x="0" y="559662"/>
                  <a:pt x="36536" y="279787"/>
                  <a:pt x="105233" y="12819"/>
                </a:cubicBezTo>
                <a:lnTo>
                  <a:pt x="108874" y="0"/>
                </a:lnTo>
                <a:close/>
              </a:path>
            </a:pathLst>
          </a:custGeom>
          <a:gradFill flip="none" rotWithShape="1">
            <a:gsLst>
              <a:gs pos="0">
                <a:srgbClr val="CE5AC5"/>
              </a:gs>
              <a:gs pos="100000">
                <a:srgbClr val="F64E6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cs typeface="+mn-ea"/>
              <a:sym typeface="+mn-lt"/>
            </a:endParaRPr>
          </a:p>
        </p:txBody>
      </p:sp>
      <p:sp>
        <p:nvSpPr>
          <p:cNvPr id="24" name="Text Box 23"/>
          <p:cNvSpPr txBox="1"/>
          <p:nvPr/>
        </p:nvSpPr>
        <p:spPr>
          <a:xfrm>
            <a:off x="2685415" y="4190365"/>
            <a:ext cx="4857115" cy="1938020"/>
          </a:xfrm>
          <a:prstGeom prst="rect">
            <a:avLst/>
          </a:prstGeom>
          <a:noFill/>
        </p:spPr>
        <p:txBody>
          <a:bodyPr wrap="square" rtlCol="0">
            <a:spAutoFit/>
          </a:bodyPr>
          <a:p>
            <a:r>
              <a:rPr lang="en-US" sz="1500" b="1">
                <a:latin typeface="Arial" panose="020B0604020202020204" pitchFamily="34" charset="0"/>
                <a:cs typeface="Arial" panose="020B0604020202020204" pitchFamily="34" charset="0"/>
              </a:rPr>
              <a:t>From the graph</a:t>
            </a:r>
            <a:r>
              <a:rPr lang="en-IN" altLang="en-US" sz="1500" b="1">
                <a:latin typeface="Arial" panose="020B0604020202020204" pitchFamily="34" charset="0"/>
                <a:cs typeface="Arial" panose="020B0604020202020204" pitchFamily="34" charset="0"/>
              </a:rPr>
              <a:t> : </a:t>
            </a:r>
            <a:endParaRPr lang="en-IN" altLang="en-US" sz="1500" b="1">
              <a:latin typeface="Arial" panose="020B0604020202020204" pitchFamily="34" charset="0"/>
              <a:cs typeface="Arial" panose="020B0604020202020204" pitchFamily="34" charset="0"/>
            </a:endParaRPr>
          </a:p>
          <a:p>
            <a:endParaRPr lang="en-US" sz="1500" b="1">
              <a:latin typeface="Arial" panose="020B0604020202020204" pitchFamily="34" charset="0"/>
              <a:cs typeface="Arial" panose="020B0604020202020204" pitchFamily="34" charset="0"/>
            </a:endParaRPr>
          </a:p>
          <a:p>
            <a:r>
              <a:rPr lang="en-IN" altLang="en-US" sz="1500" b="1">
                <a:latin typeface="Arial" panose="020B0604020202020204" pitchFamily="34" charset="0"/>
                <a:cs typeface="Arial" panose="020B0604020202020204" pitchFamily="34" charset="0"/>
              </a:rPr>
              <a:t>1. </a:t>
            </a:r>
            <a:r>
              <a:rPr lang="en-US" sz="1500" b="1">
                <a:latin typeface="Arial" panose="020B0604020202020204" pitchFamily="34" charset="0"/>
                <a:cs typeface="Arial" panose="020B0604020202020204" pitchFamily="34" charset="0"/>
              </a:rPr>
              <a:t>more than 200000 people below to the middle class income type.</a:t>
            </a:r>
            <a:endParaRPr lang="en-US" sz="1500" b="1">
              <a:latin typeface="Arial" panose="020B0604020202020204" pitchFamily="34" charset="0"/>
              <a:cs typeface="Arial" panose="020B0604020202020204" pitchFamily="34" charset="0"/>
            </a:endParaRPr>
          </a:p>
          <a:p>
            <a:endParaRPr lang="en-US" sz="1500" b="1">
              <a:latin typeface="Arial" panose="020B0604020202020204" pitchFamily="34" charset="0"/>
              <a:cs typeface="Arial" panose="020B0604020202020204" pitchFamily="34" charset="0"/>
            </a:endParaRPr>
          </a:p>
          <a:p>
            <a:r>
              <a:rPr lang="en-IN" altLang="en-US" sz="1500" b="1">
                <a:latin typeface="Arial" panose="020B0604020202020204" pitchFamily="34" charset="0"/>
                <a:cs typeface="Arial" panose="020B0604020202020204" pitchFamily="34" charset="0"/>
              </a:rPr>
              <a:t>2. </a:t>
            </a:r>
            <a:r>
              <a:rPr lang="en-US" sz="1500" b="1">
                <a:latin typeface="Arial" panose="020B0604020202020204" pitchFamily="34" charset="0"/>
                <a:cs typeface="Arial" panose="020B0604020202020204" pitchFamily="34" charset="0"/>
              </a:rPr>
              <a:t>Just over 50000 people fall into the Low category and the rest take a part of the high and a mere % of people take the super high class.</a:t>
            </a:r>
            <a:endParaRPr lang="en-US" sz="1500" b="1">
              <a:latin typeface="Arial" panose="020B0604020202020204" pitchFamily="34" charset="0"/>
              <a:cs typeface="Arial" panose="020B0604020202020204" pitchFamily="34" charset="0"/>
            </a:endParaRPr>
          </a:p>
        </p:txBody>
      </p:sp>
      <p:sp>
        <p:nvSpPr>
          <p:cNvPr id="4" name="Freeform 20"/>
          <p:cNvSpPr/>
          <p:nvPr/>
        </p:nvSpPr>
        <p:spPr bwMode="auto">
          <a:xfrm rot="18376696">
            <a:off x="10251846" y="4716871"/>
            <a:ext cx="1375460" cy="1142997"/>
          </a:xfrm>
          <a:custGeom>
            <a:avLst/>
            <a:gdLst>
              <a:gd name="T0" fmla="*/ 14 w 94"/>
              <a:gd name="T1" fmla="*/ 81 h 81"/>
              <a:gd name="T2" fmla="*/ 80 w 94"/>
              <a:gd name="T3" fmla="*/ 81 h 81"/>
              <a:gd name="T4" fmla="*/ 89 w 94"/>
              <a:gd name="T5" fmla="*/ 65 h 81"/>
              <a:gd name="T6" fmla="*/ 56 w 94"/>
              <a:gd name="T7" fmla="*/ 8 h 81"/>
              <a:gd name="T8" fmla="*/ 37 w 94"/>
              <a:gd name="T9" fmla="*/ 8 h 81"/>
              <a:gd name="T10" fmla="*/ 4 w 94"/>
              <a:gd name="T11" fmla="*/ 65 h 81"/>
              <a:gd name="T12" fmla="*/ 14 w 9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94" h="81">
                <a:moveTo>
                  <a:pt x="14" y="81"/>
                </a:moveTo>
                <a:cubicBezTo>
                  <a:pt x="80" y="81"/>
                  <a:pt x="80" y="81"/>
                  <a:pt x="80" y="81"/>
                </a:cubicBezTo>
                <a:cubicBezTo>
                  <a:pt x="88" y="81"/>
                  <a:pt x="94" y="72"/>
                  <a:pt x="89" y="65"/>
                </a:cubicBezTo>
                <a:cubicBezTo>
                  <a:pt x="56" y="8"/>
                  <a:pt x="56" y="8"/>
                  <a:pt x="56" y="8"/>
                </a:cubicBezTo>
                <a:cubicBezTo>
                  <a:pt x="52" y="0"/>
                  <a:pt x="41" y="0"/>
                  <a:pt x="37" y="8"/>
                </a:cubicBezTo>
                <a:cubicBezTo>
                  <a:pt x="4" y="65"/>
                  <a:pt x="4" y="65"/>
                  <a:pt x="4" y="65"/>
                </a:cubicBezTo>
                <a:cubicBezTo>
                  <a:pt x="0" y="72"/>
                  <a:pt x="5" y="81"/>
                  <a:pt x="14" y="81"/>
                </a:cubicBezTo>
              </a:path>
            </a:pathLst>
          </a:custGeom>
          <a:solidFill>
            <a:schemeClr val="bg1">
              <a:lumMod val="95000"/>
              <a:alpha val="12000"/>
            </a:schemeClr>
          </a:solidFill>
          <a:ln>
            <a:noFill/>
          </a:ln>
          <a:effectLst/>
        </p:spPr>
        <p:txBody>
          <a:bodyPr vert="horz" wrap="square" lIns="91440" tIns="45720" rIns="91440" bIns="45720" numCol="1" anchor="t" anchorCtr="0" compatLnSpc="1"/>
          <a:p>
            <a:endParaRPr lang="en-US">
              <a:cs typeface="+mn-ea"/>
              <a:sym typeface="+mn-lt"/>
            </a:endParaRPr>
          </a:p>
        </p:txBody>
      </p:sp>
      <p:pic>
        <p:nvPicPr>
          <p:cNvPr id="3" name="Picture Placeholder 2"/>
          <p:cNvPicPr>
            <a:picLocks noChangeAspect="1"/>
          </p:cNvPicPr>
          <p:nvPr>
            <p:ph type="pic" sz="quarter" idx="16"/>
          </p:nvPr>
        </p:nvPicPr>
        <p:blipFill>
          <a:blip r:embed="rId1"/>
          <a:stretch>
            <a:fillRect/>
          </a:stretch>
        </p:blipFill>
        <p:spPr>
          <a:xfrm>
            <a:off x="1704340" y="906780"/>
            <a:ext cx="7115175" cy="2836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par>
                                <p:cTn id="10" presetID="49" presetClass="entr" presetSubtype="0" decel="100000" fill="hold" grpId="0" nodeType="withEffect">
                                  <p:stCondLst>
                                    <p:cond delay="7800"/>
                                  </p:stCondLst>
                                  <p:childTnLst>
                                    <p:set>
                                      <p:cBhvr>
                                        <p:cTn id="11" dur="1" fill="hold">
                                          <p:stCondLst>
                                            <p:cond delay="0"/>
                                          </p:stCondLst>
                                        </p:cTn>
                                        <p:tgtEl>
                                          <p:spTgt spid="25"/>
                                        </p:tgtEl>
                                        <p:attrNameLst>
                                          <p:attrName>style.visibility</p:attrName>
                                        </p:attrNameLst>
                                      </p:cBhvr>
                                      <p:to>
                                        <p:strVal val="visible"/>
                                      </p:to>
                                    </p:set>
                                    <p:anim calcmode="lin" valueType="num">
                                      <p:cBhvr>
                                        <p:cTn id="12" dur="1000" fill="hold"/>
                                        <p:tgtEl>
                                          <p:spTgt spid="25"/>
                                        </p:tgtEl>
                                        <p:attrNameLst>
                                          <p:attrName>ppt_w</p:attrName>
                                        </p:attrNameLst>
                                      </p:cBhvr>
                                      <p:tavLst>
                                        <p:tav tm="0">
                                          <p:val>
                                            <p:fltVal val="0"/>
                                          </p:val>
                                        </p:tav>
                                        <p:tav tm="100000">
                                          <p:val>
                                            <p:strVal val="#ppt_w"/>
                                          </p:val>
                                        </p:tav>
                                      </p:tavLst>
                                    </p:anim>
                                    <p:anim calcmode="lin" valueType="num">
                                      <p:cBhvr>
                                        <p:cTn id="13" dur="1000" fill="hold"/>
                                        <p:tgtEl>
                                          <p:spTgt spid="25"/>
                                        </p:tgtEl>
                                        <p:attrNameLst>
                                          <p:attrName>ppt_h</p:attrName>
                                        </p:attrNameLst>
                                      </p:cBhvr>
                                      <p:tavLst>
                                        <p:tav tm="0">
                                          <p:val>
                                            <p:fltVal val="0"/>
                                          </p:val>
                                        </p:tav>
                                        <p:tav tm="100000">
                                          <p:val>
                                            <p:strVal val="#ppt_h"/>
                                          </p:val>
                                        </p:tav>
                                      </p:tavLst>
                                    </p:anim>
                                    <p:anim calcmode="lin" valueType="num">
                                      <p:cBhvr>
                                        <p:cTn id="14" dur="1000" fill="hold"/>
                                        <p:tgtEl>
                                          <p:spTgt spid="25"/>
                                        </p:tgtEl>
                                        <p:attrNameLst>
                                          <p:attrName>style.rotation</p:attrName>
                                        </p:attrNameLst>
                                      </p:cBhvr>
                                      <p:tavLst>
                                        <p:tav tm="0">
                                          <p:val>
                                            <p:fltVal val="360"/>
                                          </p:val>
                                        </p:tav>
                                        <p:tav tm="100000">
                                          <p:val>
                                            <p:fltVal val="0"/>
                                          </p:val>
                                        </p:tav>
                                      </p:tavLst>
                                    </p:anim>
                                    <p:animEffect transition="in" filter="fade">
                                      <p:cBhvr>
                                        <p:cTn id="15" dur="1000"/>
                                        <p:tgtEl>
                                          <p:spTgt spid="25"/>
                                        </p:tgtEl>
                                      </p:cBhvr>
                                    </p:animEffect>
                                  </p:childTnLst>
                                </p:cTn>
                              </p:par>
                              <p:par>
                                <p:cTn id="16" presetID="49" presetClass="entr" presetSubtype="0" decel="100000" fill="hold" grpId="0" nodeType="withEffect">
                                  <p:stCondLst>
                                    <p:cond delay="370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 calcmode="lin" valueType="num">
                                      <p:cBhvr>
                                        <p:cTn id="20" dur="500" fill="hold"/>
                                        <p:tgtEl>
                                          <p:spTgt spid="30"/>
                                        </p:tgtEl>
                                        <p:attrNameLst>
                                          <p:attrName>style.rotation</p:attrName>
                                        </p:attrNameLst>
                                      </p:cBhvr>
                                      <p:tavLst>
                                        <p:tav tm="0">
                                          <p:val>
                                            <p:fltVal val="360"/>
                                          </p:val>
                                        </p:tav>
                                        <p:tav tm="100000">
                                          <p:val>
                                            <p:fltVal val="0"/>
                                          </p:val>
                                        </p:tav>
                                      </p:tavLst>
                                    </p:anim>
                                    <p:animEffect transition="in" filter="fade">
                                      <p:cBhvr>
                                        <p:cTn id="21" dur="500"/>
                                        <p:tgtEl>
                                          <p:spTgt spid="30"/>
                                        </p:tgtEl>
                                      </p:cBhvr>
                                    </p:animEffect>
                                  </p:childTnLst>
                                </p:cTn>
                              </p:par>
                              <p:par>
                                <p:cTn id="22" presetID="49" presetClass="entr" presetSubtype="0" decel="100000" fill="hold" grpId="0" nodeType="withEffect">
                                  <p:stCondLst>
                                    <p:cond delay="400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 calcmode="lin" valueType="num">
                                      <p:cBhvr>
                                        <p:cTn id="26" dur="500" fill="hold"/>
                                        <p:tgtEl>
                                          <p:spTgt spid="31"/>
                                        </p:tgtEl>
                                        <p:attrNameLst>
                                          <p:attrName>style.rotation</p:attrName>
                                        </p:attrNameLst>
                                      </p:cBhvr>
                                      <p:tavLst>
                                        <p:tav tm="0">
                                          <p:val>
                                            <p:fltVal val="360"/>
                                          </p:val>
                                        </p:tav>
                                        <p:tav tm="100000">
                                          <p:val>
                                            <p:fltVal val="0"/>
                                          </p:val>
                                        </p:tav>
                                      </p:tavLst>
                                    </p:anim>
                                    <p:animEffect transition="in" filter="fade">
                                      <p:cBhvr>
                                        <p:cTn id="27" dur="500"/>
                                        <p:tgtEl>
                                          <p:spTgt spid="31"/>
                                        </p:tgtEl>
                                      </p:cBhvr>
                                    </p:animEffect>
                                  </p:childTnLst>
                                </p:cTn>
                              </p:par>
                              <p:par>
                                <p:cTn id="28" presetID="49" presetClass="entr" presetSubtype="0" decel="100000" fill="hold" grpId="0" nodeType="withEffect">
                                  <p:stCondLst>
                                    <p:cond delay="430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ppt_w</p:attrName>
                                        </p:attrNameLst>
                                      </p:cBhvr>
                                      <p:tavLst>
                                        <p:tav tm="0">
                                          <p:val>
                                            <p:fltVal val="0"/>
                                          </p:val>
                                        </p:tav>
                                        <p:tav tm="100000">
                                          <p:val>
                                            <p:strVal val="#ppt_w"/>
                                          </p:val>
                                        </p:tav>
                                      </p:tavLst>
                                    </p:anim>
                                    <p:anim calcmode="lin" valueType="num">
                                      <p:cBhvr>
                                        <p:cTn id="31" dur="500" fill="hold"/>
                                        <p:tgtEl>
                                          <p:spTgt spid="32"/>
                                        </p:tgtEl>
                                        <p:attrNameLst>
                                          <p:attrName>ppt_h</p:attrName>
                                        </p:attrNameLst>
                                      </p:cBhvr>
                                      <p:tavLst>
                                        <p:tav tm="0">
                                          <p:val>
                                            <p:fltVal val="0"/>
                                          </p:val>
                                        </p:tav>
                                        <p:tav tm="100000">
                                          <p:val>
                                            <p:strVal val="#ppt_h"/>
                                          </p:val>
                                        </p:tav>
                                      </p:tavLst>
                                    </p:anim>
                                    <p:anim calcmode="lin" valueType="num">
                                      <p:cBhvr>
                                        <p:cTn id="32" dur="500" fill="hold"/>
                                        <p:tgtEl>
                                          <p:spTgt spid="32"/>
                                        </p:tgtEl>
                                        <p:attrNameLst>
                                          <p:attrName>style.rotation</p:attrName>
                                        </p:attrNameLst>
                                      </p:cBhvr>
                                      <p:tavLst>
                                        <p:tav tm="0">
                                          <p:val>
                                            <p:fltVal val="360"/>
                                          </p:val>
                                        </p:tav>
                                        <p:tav tm="100000">
                                          <p:val>
                                            <p:fltVal val="0"/>
                                          </p:val>
                                        </p:tav>
                                      </p:tavLst>
                                    </p:anim>
                                    <p:animEffect transition="in" filter="fade">
                                      <p:cBhvr>
                                        <p:cTn id="33" dur="500"/>
                                        <p:tgtEl>
                                          <p:spTgt spid="32"/>
                                        </p:tgtEl>
                                      </p:cBhvr>
                                    </p:animEffect>
                                  </p:childTnLst>
                                </p:cTn>
                              </p:par>
                              <p:par>
                                <p:cTn id="34" presetID="2" presetClass="entr" presetSubtype="3" decel="10000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additive="base">
                                        <p:cTn id="36" dur="1000" fill="hold"/>
                                        <p:tgtEl>
                                          <p:spTgt spid="39"/>
                                        </p:tgtEl>
                                        <p:attrNameLst>
                                          <p:attrName>ppt_x</p:attrName>
                                        </p:attrNameLst>
                                      </p:cBhvr>
                                      <p:tavLst>
                                        <p:tav tm="0">
                                          <p:val>
                                            <p:strVal val="1+#ppt_w/2"/>
                                          </p:val>
                                        </p:tav>
                                        <p:tav tm="100000">
                                          <p:val>
                                            <p:strVal val="#ppt_x"/>
                                          </p:val>
                                        </p:tav>
                                      </p:tavLst>
                                    </p:anim>
                                    <p:anim calcmode="lin" valueType="num">
                                      <p:cBhvr additive="base">
                                        <p:cTn id="37" dur="1000" fill="hold"/>
                                        <p:tgtEl>
                                          <p:spTgt spid="39"/>
                                        </p:tgtEl>
                                        <p:attrNameLst>
                                          <p:attrName>ppt_y</p:attrName>
                                        </p:attrNameLst>
                                      </p:cBhvr>
                                      <p:tavLst>
                                        <p:tav tm="0">
                                          <p:val>
                                            <p:strVal val="0-#ppt_h/2"/>
                                          </p:val>
                                        </p:tav>
                                        <p:tav tm="100000">
                                          <p:val>
                                            <p:strVal val="#ppt_y"/>
                                          </p:val>
                                        </p:tav>
                                      </p:tavLst>
                                    </p:anim>
                                  </p:childTnLst>
                                </p:cTn>
                              </p:par>
                              <p:par>
                                <p:cTn id="38" presetID="49" presetClass="entr" presetSubtype="0" decel="100000" fill="hold" grpId="0" nodeType="withEffect">
                                  <p:stCondLst>
                                    <p:cond delay="8800"/>
                                  </p:stCondLst>
                                  <p:childTnLst>
                                    <p:set>
                                      <p:cBhvr>
                                        <p:cTn id="39" dur="1" fill="hold">
                                          <p:stCondLst>
                                            <p:cond delay="0"/>
                                          </p:stCondLst>
                                        </p:cTn>
                                        <p:tgtEl>
                                          <p:spTgt spid="4"/>
                                        </p:tgtEl>
                                        <p:attrNameLst>
                                          <p:attrName>style.visibility</p:attrName>
                                        </p:attrNameLst>
                                      </p:cBhvr>
                                      <p:to>
                                        <p:strVal val="visible"/>
                                      </p:to>
                                    </p:set>
                                    <p:anim calcmode="lin" valueType="num">
                                      <p:cBhvr>
                                        <p:cTn id="40" dur="1000" fill="hold"/>
                                        <p:tgtEl>
                                          <p:spTgt spid="4"/>
                                        </p:tgtEl>
                                        <p:attrNameLst>
                                          <p:attrName>ppt_w</p:attrName>
                                        </p:attrNameLst>
                                      </p:cBhvr>
                                      <p:tavLst>
                                        <p:tav tm="0">
                                          <p:val>
                                            <p:fltVal val="0"/>
                                          </p:val>
                                        </p:tav>
                                        <p:tav tm="100000">
                                          <p:val>
                                            <p:strVal val="#ppt_w"/>
                                          </p:val>
                                        </p:tav>
                                      </p:tavLst>
                                    </p:anim>
                                    <p:anim calcmode="lin" valueType="num">
                                      <p:cBhvr>
                                        <p:cTn id="41" dur="1000" fill="hold"/>
                                        <p:tgtEl>
                                          <p:spTgt spid="4"/>
                                        </p:tgtEl>
                                        <p:attrNameLst>
                                          <p:attrName>ppt_h</p:attrName>
                                        </p:attrNameLst>
                                      </p:cBhvr>
                                      <p:tavLst>
                                        <p:tav tm="0">
                                          <p:val>
                                            <p:fltVal val="0"/>
                                          </p:val>
                                        </p:tav>
                                        <p:tav tm="100000">
                                          <p:val>
                                            <p:strVal val="#ppt_h"/>
                                          </p:val>
                                        </p:tav>
                                      </p:tavLst>
                                    </p:anim>
                                    <p:anim calcmode="lin" valueType="num">
                                      <p:cBhvr>
                                        <p:cTn id="42" dur="1000" fill="hold"/>
                                        <p:tgtEl>
                                          <p:spTgt spid="4"/>
                                        </p:tgtEl>
                                        <p:attrNameLst>
                                          <p:attrName>style.rotation</p:attrName>
                                        </p:attrNameLst>
                                      </p:cBhvr>
                                      <p:tavLst>
                                        <p:tav tm="0">
                                          <p:val>
                                            <p:fltVal val="360"/>
                                          </p:val>
                                        </p:tav>
                                        <p:tav tm="100000">
                                          <p:val>
                                            <p:fltVal val="0"/>
                                          </p:val>
                                        </p:tav>
                                      </p:tavLst>
                                    </p:anim>
                                    <p:animEffect transition="in" filter="fade">
                                      <p:cBhvr>
                                        <p:cTn id="4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bldLvl="0" animBg="1"/>
      <p:bldP spid="30" grpId="0" bldLvl="0" animBg="1"/>
      <p:bldP spid="31" grpId="0" bldLvl="0" animBg="1"/>
      <p:bldP spid="32" grpId="0" bldLvl="0" animBg="1"/>
      <p:bldP spid="39" grpId="0" bldLvl="0" animBg="1"/>
      <p:bldP spid="4" grpId="0" bldLvl="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cx0gmqa">
      <a:majorFont>
        <a:latin typeface="Arial Black"/>
        <a:ea typeface="微软雅黑"/>
        <a:cs typeface=""/>
      </a:majorFont>
      <a:minorFont>
        <a:latin typeface="Arial Black"/>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9637</Words>
  <Application>WPS Presentation</Application>
  <PresentationFormat>宽屏</PresentationFormat>
  <Paragraphs>164</Paragraphs>
  <Slides>17</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SimSun</vt:lpstr>
      <vt:lpstr>Wingdings</vt:lpstr>
      <vt:lpstr>Arial bold</vt:lpstr>
      <vt:lpstr>Arial Black</vt:lpstr>
      <vt:lpstr>Microsoft YaHei</vt:lpstr>
      <vt:lpstr>Arial Unicode MS</vt:lpstr>
      <vt:lpstr>Calibri</vt:lpstr>
      <vt:lpstr>Arial Narrow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dreamer</dc:title>
  <dc:creator>copyright@2019—dreamer</dc:creator>
  <dc:description>dreamer2020@qq.com</dc:description>
  <cp:lastModifiedBy>HP</cp:lastModifiedBy>
  <cp:revision>121</cp:revision>
  <dcterms:created xsi:type="dcterms:W3CDTF">2019-03-24T02:47:00Z</dcterms:created>
  <dcterms:modified xsi:type="dcterms:W3CDTF">2023-05-21T08:39:01Z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0D0C6397CDC1459F96776AB6D4071D89</vt:lpwstr>
  </property>
  <property fmtid="{D5CDD505-2E9C-101B-9397-08002B2CF9AE}" pid="3" name="KSOProductBuildVer">
    <vt:lpwstr>1033-11.2.0.11537</vt:lpwstr>
  </property>
</Properties>
</file>